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Lst>
  <p:notesMasterIdLst>
    <p:notesMasterId r:id="rId38"/>
  </p:notesMasterIdLst>
  <p:sldIdLst>
    <p:sldId id="257" r:id="rId2"/>
    <p:sldId id="256" r:id="rId3"/>
    <p:sldId id="261" r:id="rId4"/>
    <p:sldId id="262" r:id="rId5"/>
    <p:sldId id="263" r:id="rId6"/>
    <p:sldId id="267" r:id="rId7"/>
    <p:sldId id="266" r:id="rId8"/>
    <p:sldId id="265" r:id="rId9"/>
    <p:sldId id="264" r:id="rId10"/>
    <p:sldId id="379" r:id="rId11"/>
    <p:sldId id="384" r:id="rId12"/>
    <p:sldId id="323" r:id="rId13"/>
    <p:sldId id="362" r:id="rId14"/>
    <p:sldId id="377" r:id="rId15"/>
    <p:sldId id="392" r:id="rId16"/>
    <p:sldId id="385" r:id="rId17"/>
    <p:sldId id="368" r:id="rId18"/>
    <p:sldId id="370" r:id="rId19"/>
    <p:sldId id="376" r:id="rId20"/>
    <p:sldId id="369" r:id="rId21"/>
    <p:sldId id="367" r:id="rId22"/>
    <p:sldId id="324" r:id="rId23"/>
    <p:sldId id="372" r:id="rId24"/>
    <p:sldId id="371" r:id="rId25"/>
    <p:sldId id="374" r:id="rId26"/>
    <p:sldId id="375" r:id="rId27"/>
    <p:sldId id="386" r:id="rId28"/>
    <p:sldId id="353" r:id="rId29"/>
    <p:sldId id="373" r:id="rId30"/>
    <p:sldId id="378" r:id="rId31"/>
    <p:sldId id="268" r:id="rId32"/>
    <p:sldId id="387" r:id="rId33"/>
    <p:sldId id="389" r:id="rId34"/>
    <p:sldId id="391" r:id="rId35"/>
    <p:sldId id="390" r:id="rId36"/>
    <p:sldId id="388" r:id="rId3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79EF"/>
    <a:srgbClr val="E9EBFB"/>
    <a:srgbClr val="1586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5">
            <a:lumMod val="40000"/>
            <a:lumOff val="60000"/>
          </a:schemeClr>
        </a:solidFill>
      </dgm:spPr>
      <dgm:t>
        <a:bodyPr/>
        <a:lstStyle/>
        <a:p>
          <a:pPr marL="0" lvl="0" indent="0" algn="l" defTabSz="19558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Quire Sans Pro Light"/>
              <a:ea typeface="+mn-ea"/>
              <a:cs typeface="+mn-cs"/>
            </a:rPr>
            <a:t>支出を入力するだけでいい！</a:t>
          </a:r>
          <a:endParaRPr kumimoji="1" lang="en-US" altLang="ja-JP" sz="2800" kern="1200" dirty="0">
            <a:ln>
              <a:solidFill>
                <a:schemeClr val="accent5">
                  <a:lumMod val="75000"/>
                </a:schemeClr>
              </a:solidFill>
            </a:ln>
            <a:solidFill>
              <a:schemeClr val="tx1"/>
            </a:solidFill>
            <a:latin typeface="Quire Sans Pro Light"/>
            <a:ea typeface="+mn-ea"/>
            <a:cs typeface="+mn-cs"/>
          </a:endParaRPr>
        </a:p>
        <a:p>
          <a:pPr marL="0" lvl="0" indent="0" algn="ctr" defTabSz="19558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Quire Sans Pro Light"/>
              <a:ea typeface="+mn-ea"/>
              <a:cs typeface="+mn-cs"/>
            </a:rPr>
            <a:t>かんたん支出記録機能</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5">
            <a:lumMod val="40000"/>
            <a:lumOff val="60000"/>
          </a:schemeClr>
        </a:solidFill>
      </dgm:spPr>
      <dgm:t>
        <a:bodyPr/>
        <a:lstStyle/>
        <a:p>
          <a:pPr algn="l"/>
          <a:r>
            <a:rPr kumimoji="1" lang="ja-JP" altLang="en-US"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ハマって毎日ログイン間違いなし！</a:t>
          </a:r>
          <a:endParaRPr kumimoji="1" lang="en-US" altLang="ja-JP"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algn="ctr"/>
          <a:r>
            <a:rPr kumimoji="1" lang="ja-JP" altLang="en-US" sz="40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キャラクター育成機能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5">
            <a:lumMod val="40000"/>
            <a:lumOff val="60000"/>
          </a:schemeClr>
        </a:solidFill>
      </dgm:spPr>
      <dgm:t>
        <a:bodyPr/>
        <a:lstStyle/>
        <a:p>
          <a:pPr algn="l"/>
          <a:r>
            <a:rPr kumimoji="1" lang="ja-JP" altLang="en-US"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a:t>
          </a:r>
          <a:r>
            <a:rPr kumimoji="1" lang="en-US" altLang="ja-JP"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nice buy!!</a:t>
          </a:r>
          <a:r>
            <a:rPr kumimoji="1" lang="ja-JP" altLang="en-US"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」で満たされる承認欲求！</a:t>
          </a:r>
          <a:endParaRPr kumimoji="1" lang="en-US" altLang="ja-JP"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algn="ctr"/>
          <a:r>
            <a:rPr kumimoji="1" lang="ja-JP" altLang="en-US" sz="40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他ユーザとの目標達成共有機能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3">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3">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3">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5">
            <a:lumMod val="75000"/>
          </a:schemeClr>
        </a:solidFill>
      </dgm:spPr>
      <dgm:t>
        <a:bodyPr/>
        <a:lstStyle/>
        <a:p>
          <a:pPr marL="0" lvl="0" indent="0" algn="l" defTabSz="19558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Quire Sans Pro Light"/>
              <a:ea typeface="+mn-ea"/>
              <a:cs typeface="+mn-cs"/>
            </a:rPr>
            <a:t>支出を入力するだけでいい！</a:t>
          </a:r>
          <a:endParaRPr kumimoji="1" lang="en-US" altLang="ja-JP" sz="2800" kern="1200" dirty="0">
            <a:ln>
              <a:solidFill>
                <a:schemeClr val="accent5">
                  <a:lumMod val="75000"/>
                </a:schemeClr>
              </a:solidFill>
            </a:ln>
            <a:solidFill>
              <a:schemeClr val="tx1"/>
            </a:solidFill>
            <a:latin typeface="Quire Sans Pro Light"/>
            <a:ea typeface="+mn-ea"/>
            <a:cs typeface="+mn-cs"/>
          </a:endParaRPr>
        </a:p>
        <a:p>
          <a:pPr marL="0" lvl="0" indent="0" algn="ctr" defTabSz="19558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Quire Sans Pro Light"/>
              <a:ea typeface="+mn-ea"/>
              <a:cs typeface="+mn-cs"/>
            </a:rPr>
            <a:t>かんたん支出記録機能</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5">
            <a:lumMod val="40000"/>
            <a:lumOff val="60000"/>
          </a:schemeClr>
        </a:solidFill>
      </dgm:spPr>
      <dgm:t>
        <a:bodyPr/>
        <a:lstStyle/>
        <a:p>
          <a:pPr algn="l"/>
          <a:r>
            <a:rPr kumimoji="1" lang="ja-JP" altLang="en-US"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ハマって毎日ログイン間違いなし！</a:t>
          </a:r>
          <a:endParaRPr kumimoji="1" lang="en-US" altLang="ja-JP"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algn="ctr"/>
          <a:r>
            <a:rPr kumimoji="1" lang="ja-JP" altLang="en-US" sz="40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キャラクター育成機能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5">
            <a:lumMod val="40000"/>
            <a:lumOff val="60000"/>
          </a:schemeClr>
        </a:solidFill>
      </dgm:spPr>
      <dgm:t>
        <a:bodyPr/>
        <a:lstStyle/>
        <a:p>
          <a:pPr algn="l"/>
          <a:r>
            <a:rPr kumimoji="1" lang="ja-JP" altLang="en-US"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a:t>
          </a:r>
          <a:r>
            <a:rPr kumimoji="1" lang="en-US" altLang="ja-JP"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nice buy!!</a:t>
          </a:r>
          <a:r>
            <a:rPr kumimoji="1" lang="ja-JP" altLang="en-US"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」で満たされる承認欲求！</a:t>
          </a:r>
          <a:endParaRPr kumimoji="1" lang="en-US" altLang="ja-JP"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algn="ctr"/>
          <a:r>
            <a:rPr kumimoji="1" lang="ja-JP" altLang="en-US" sz="40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他ユーザとの目標達成共有機能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3">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3">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3">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5">
            <a:lumMod val="40000"/>
            <a:lumOff val="60000"/>
          </a:schemeClr>
        </a:solidFill>
      </dgm:spPr>
      <dgm:t>
        <a:bodyPr/>
        <a:lstStyle/>
        <a:p>
          <a:pPr marL="0" lvl="0" indent="0" algn="l" defTabSz="19558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Quire Sans Pro Light"/>
              <a:ea typeface="+mn-ea"/>
              <a:cs typeface="+mn-cs"/>
            </a:rPr>
            <a:t>支出を入力するだけでいい！</a:t>
          </a:r>
          <a:endParaRPr kumimoji="1" lang="en-US" altLang="ja-JP" sz="2800" kern="1200" dirty="0">
            <a:ln>
              <a:solidFill>
                <a:schemeClr val="accent5">
                  <a:lumMod val="75000"/>
                </a:schemeClr>
              </a:solidFill>
            </a:ln>
            <a:solidFill>
              <a:schemeClr val="tx1"/>
            </a:solidFill>
            <a:latin typeface="Quire Sans Pro Light"/>
            <a:ea typeface="+mn-ea"/>
            <a:cs typeface="+mn-cs"/>
          </a:endParaRPr>
        </a:p>
        <a:p>
          <a:pPr marL="0" lvl="0" indent="0" algn="ctr" defTabSz="19558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Quire Sans Pro Light"/>
              <a:ea typeface="+mn-ea"/>
              <a:cs typeface="+mn-cs"/>
            </a:rPr>
            <a:t>かんたん支出記録機能</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5">
            <a:lumMod val="75000"/>
          </a:schemeClr>
        </a:solidFill>
      </dgm:spPr>
      <dgm:t>
        <a:bodyPr/>
        <a:lstStyle/>
        <a:p>
          <a:pPr algn="l"/>
          <a:r>
            <a:rPr kumimoji="1" lang="ja-JP" altLang="en-US"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ハマって毎日ログイン間違いなし！</a:t>
          </a:r>
          <a:endParaRPr kumimoji="1" lang="en-US" altLang="ja-JP"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algn="ctr"/>
          <a:r>
            <a:rPr kumimoji="1" lang="ja-JP" altLang="en-US" sz="40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キャラクター育成機能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5">
            <a:lumMod val="40000"/>
            <a:lumOff val="60000"/>
          </a:schemeClr>
        </a:solidFill>
      </dgm:spPr>
      <dgm:t>
        <a:bodyPr/>
        <a:lstStyle/>
        <a:p>
          <a:pPr algn="l"/>
          <a:r>
            <a:rPr kumimoji="1" lang="ja-JP" altLang="en-US"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a:t>
          </a:r>
          <a:r>
            <a:rPr kumimoji="1" lang="en-US" altLang="ja-JP"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nice buy!!</a:t>
          </a:r>
          <a:r>
            <a:rPr kumimoji="1" lang="ja-JP" altLang="en-US"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」で満たされる承認欲求！</a:t>
          </a:r>
          <a:endParaRPr kumimoji="1" lang="en-US" altLang="ja-JP"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algn="ctr"/>
          <a:r>
            <a:rPr kumimoji="1" lang="ja-JP" altLang="en-US" sz="40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他ユーザとの目標達成共有機能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3">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3">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3">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5">
            <a:lumMod val="40000"/>
            <a:lumOff val="60000"/>
          </a:schemeClr>
        </a:solidFill>
      </dgm:spPr>
      <dgm:t>
        <a:bodyPr/>
        <a:lstStyle/>
        <a:p>
          <a:pPr marL="0" lvl="0" indent="0" algn="l" defTabSz="19558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Quire Sans Pro Light"/>
              <a:ea typeface="+mn-ea"/>
              <a:cs typeface="+mn-cs"/>
            </a:rPr>
            <a:t>支出を入力するだけでいい！</a:t>
          </a:r>
          <a:endParaRPr kumimoji="1" lang="en-US" altLang="ja-JP" sz="2800" kern="1200" dirty="0">
            <a:ln>
              <a:solidFill>
                <a:schemeClr val="accent5">
                  <a:lumMod val="75000"/>
                </a:schemeClr>
              </a:solidFill>
            </a:ln>
            <a:solidFill>
              <a:schemeClr val="tx1"/>
            </a:solidFill>
            <a:latin typeface="Quire Sans Pro Light"/>
            <a:ea typeface="+mn-ea"/>
            <a:cs typeface="+mn-cs"/>
          </a:endParaRPr>
        </a:p>
        <a:p>
          <a:pPr marL="0" lvl="0" indent="0" algn="ctr" defTabSz="19558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Quire Sans Pro Light"/>
              <a:ea typeface="+mn-ea"/>
              <a:cs typeface="+mn-cs"/>
            </a:rPr>
            <a:t>かんたん支出記録機能</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5">
            <a:lumMod val="40000"/>
            <a:lumOff val="60000"/>
          </a:schemeClr>
        </a:solidFill>
      </dgm:spPr>
      <dgm:t>
        <a:bodyPr/>
        <a:lstStyle/>
        <a:p>
          <a:pPr algn="l"/>
          <a:r>
            <a:rPr kumimoji="1" lang="ja-JP" altLang="en-US"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ハマって毎日ログイン間違いなし！</a:t>
          </a:r>
          <a:endParaRPr kumimoji="1" lang="en-US" altLang="ja-JP"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algn="ctr"/>
          <a:r>
            <a:rPr kumimoji="1" lang="ja-JP" altLang="en-US" sz="40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キャラクター育成機能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5">
            <a:lumMod val="75000"/>
          </a:schemeClr>
        </a:solidFill>
      </dgm:spPr>
      <dgm:t>
        <a:bodyPr/>
        <a:lstStyle/>
        <a:p>
          <a:pPr algn="l"/>
          <a:r>
            <a:rPr kumimoji="1" lang="ja-JP" altLang="en-US"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a:t>
          </a:r>
          <a:r>
            <a:rPr kumimoji="1" lang="en-US" altLang="ja-JP"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nice buy!!</a:t>
          </a:r>
          <a:r>
            <a:rPr kumimoji="1" lang="ja-JP" altLang="en-US"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」で満たされる承認欲求！</a:t>
          </a:r>
          <a:endParaRPr kumimoji="1" lang="en-US" altLang="ja-JP" sz="28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algn="ctr"/>
          <a:r>
            <a:rPr kumimoji="1" lang="ja-JP" altLang="en-US" sz="40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他ユーザとの目標達成共有機能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3">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3">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3">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89"/>
          <a:ext cx="9804757" cy="1626974"/>
        </a:xfrm>
        <a:prstGeom prst="roundRect">
          <a:avLst/>
        </a:prstGeom>
        <a:solidFill>
          <a:schemeClr val="accent5">
            <a:lumMod val="40000"/>
            <a:lumOff val="6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9558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Quire Sans Pro Light"/>
              <a:ea typeface="+mn-ea"/>
              <a:cs typeface="+mn-cs"/>
            </a:rPr>
            <a:t>支出を入力するだけでいい！</a:t>
          </a:r>
          <a:endParaRPr kumimoji="1" lang="en-US" altLang="ja-JP" sz="2800" kern="1200" dirty="0">
            <a:ln>
              <a:solidFill>
                <a:schemeClr val="accent5">
                  <a:lumMod val="75000"/>
                </a:schemeClr>
              </a:solidFill>
            </a:ln>
            <a:solidFill>
              <a:schemeClr val="tx1"/>
            </a:solidFill>
            <a:latin typeface="Quire Sans Pro Light"/>
            <a:ea typeface="+mn-ea"/>
            <a:cs typeface="+mn-cs"/>
          </a:endParaRPr>
        </a:p>
        <a:p>
          <a:pPr marL="0" lvl="0" indent="0" algn="ctr" defTabSz="19558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Quire Sans Pro Light"/>
              <a:ea typeface="+mn-ea"/>
              <a:cs typeface="+mn-cs"/>
            </a:rPr>
            <a:t>かんたん支出記録機能</a:t>
          </a:r>
        </a:p>
      </dsp:txBody>
      <dsp:txXfrm>
        <a:off x="79422" y="79511"/>
        <a:ext cx="9645913" cy="1468130"/>
      </dsp:txXfrm>
    </dsp:sp>
    <dsp:sp modelId="{85C3EFFF-7EC0-4CB4-9520-437C1D595FDA}">
      <dsp:nvSpPr>
        <dsp:cNvPr id="0" name=""/>
        <dsp:cNvSpPr/>
      </dsp:nvSpPr>
      <dsp:spPr>
        <a:xfrm>
          <a:off x="0" y="1639199"/>
          <a:ext cx="9804757" cy="1626974"/>
        </a:xfrm>
        <a:prstGeom prst="roundRect">
          <a:avLst/>
        </a:prstGeom>
        <a:solidFill>
          <a:schemeClr val="accent5">
            <a:lumMod val="40000"/>
            <a:lumOff val="6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ハマって毎日ログイン間違いなし！</a:t>
          </a:r>
          <a:endPar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marL="0" lvl="0" indent="0" algn="ctr" defTabSz="12446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キャラクター育成機能</a:t>
          </a:r>
        </a:p>
      </dsp:txBody>
      <dsp:txXfrm>
        <a:off x="79422" y="1718621"/>
        <a:ext cx="9645913" cy="1468130"/>
      </dsp:txXfrm>
    </dsp:sp>
    <dsp:sp modelId="{FDB578E9-912A-4F37-8D86-01E3DC0B51E7}">
      <dsp:nvSpPr>
        <dsp:cNvPr id="0" name=""/>
        <dsp:cNvSpPr/>
      </dsp:nvSpPr>
      <dsp:spPr>
        <a:xfrm>
          <a:off x="0" y="3278309"/>
          <a:ext cx="9804757" cy="1626974"/>
        </a:xfrm>
        <a:prstGeom prst="roundRect">
          <a:avLst/>
        </a:prstGeom>
        <a:solidFill>
          <a:schemeClr val="accent5">
            <a:lumMod val="40000"/>
            <a:lumOff val="6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a:t>
          </a:r>
          <a:r>
            <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nice buy!!</a:t>
          </a: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」で満たされる承認欲求！</a:t>
          </a:r>
          <a:endPar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marL="0" lvl="0" indent="0" algn="ctr" defTabSz="12446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他ユーザとの目標達成共有機能</a:t>
          </a:r>
        </a:p>
      </dsp:txBody>
      <dsp:txXfrm>
        <a:off x="79422" y="3357731"/>
        <a:ext cx="9645913" cy="14681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89"/>
          <a:ext cx="9804757" cy="1626974"/>
        </a:xfrm>
        <a:prstGeom prst="roundRect">
          <a:avLst/>
        </a:prstGeom>
        <a:solidFill>
          <a:schemeClr val="accent5">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9558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Quire Sans Pro Light"/>
              <a:ea typeface="+mn-ea"/>
              <a:cs typeface="+mn-cs"/>
            </a:rPr>
            <a:t>支出を入力するだけでいい！</a:t>
          </a:r>
          <a:endParaRPr kumimoji="1" lang="en-US" altLang="ja-JP" sz="2800" kern="1200" dirty="0">
            <a:ln>
              <a:solidFill>
                <a:schemeClr val="accent5">
                  <a:lumMod val="75000"/>
                </a:schemeClr>
              </a:solidFill>
            </a:ln>
            <a:solidFill>
              <a:schemeClr val="tx1"/>
            </a:solidFill>
            <a:latin typeface="Quire Sans Pro Light"/>
            <a:ea typeface="+mn-ea"/>
            <a:cs typeface="+mn-cs"/>
          </a:endParaRPr>
        </a:p>
        <a:p>
          <a:pPr marL="0" lvl="0" indent="0" algn="ctr" defTabSz="19558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Quire Sans Pro Light"/>
              <a:ea typeface="+mn-ea"/>
              <a:cs typeface="+mn-cs"/>
            </a:rPr>
            <a:t>かんたん支出記録機能</a:t>
          </a:r>
        </a:p>
      </dsp:txBody>
      <dsp:txXfrm>
        <a:off x="79422" y="79511"/>
        <a:ext cx="9645913" cy="1468130"/>
      </dsp:txXfrm>
    </dsp:sp>
    <dsp:sp modelId="{85C3EFFF-7EC0-4CB4-9520-437C1D595FDA}">
      <dsp:nvSpPr>
        <dsp:cNvPr id="0" name=""/>
        <dsp:cNvSpPr/>
      </dsp:nvSpPr>
      <dsp:spPr>
        <a:xfrm>
          <a:off x="0" y="1639199"/>
          <a:ext cx="9804757" cy="1626974"/>
        </a:xfrm>
        <a:prstGeom prst="roundRect">
          <a:avLst/>
        </a:prstGeom>
        <a:solidFill>
          <a:schemeClr val="accent5">
            <a:lumMod val="40000"/>
            <a:lumOff val="6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ハマって毎日ログイン間違いなし！</a:t>
          </a:r>
          <a:endPar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marL="0" lvl="0" indent="0" algn="ctr" defTabSz="12446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キャラクター育成機能</a:t>
          </a:r>
        </a:p>
      </dsp:txBody>
      <dsp:txXfrm>
        <a:off x="79422" y="1718621"/>
        <a:ext cx="9645913" cy="1468130"/>
      </dsp:txXfrm>
    </dsp:sp>
    <dsp:sp modelId="{FDB578E9-912A-4F37-8D86-01E3DC0B51E7}">
      <dsp:nvSpPr>
        <dsp:cNvPr id="0" name=""/>
        <dsp:cNvSpPr/>
      </dsp:nvSpPr>
      <dsp:spPr>
        <a:xfrm>
          <a:off x="0" y="3278309"/>
          <a:ext cx="9804757" cy="1626974"/>
        </a:xfrm>
        <a:prstGeom prst="roundRect">
          <a:avLst/>
        </a:prstGeom>
        <a:solidFill>
          <a:schemeClr val="accent5">
            <a:lumMod val="40000"/>
            <a:lumOff val="6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a:t>
          </a:r>
          <a:r>
            <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nice buy!!</a:t>
          </a: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」で満たされる承認欲求！</a:t>
          </a:r>
          <a:endPar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marL="0" lvl="0" indent="0" algn="ctr" defTabSz="12446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他ユーザとの目標達成共有機能</a:t>
          </a:r>
        </a:p>
      </dsp:txBody>
      <dsp:txXfrm>
        <a:off x="79422" y="3357731"/>
        <a:ext cx="9645913" cy="14681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89"/>
          <a:ext cx="9804757" cy="1626974"/>
        </a:xfrm>
        <a:prstGeom prst="roundRect">
          <a:avLst/>
        </a:prstGeom>
        <a:solidFill>
          <a:schemeClr val="accent5">
            <a:lumMod val="40000"/>
            <a:lumOff val="6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9558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Quire Sans Pro Light"/>
              <a:ea typeface="+mn-ea"/>
              <a:cs typeface="+mn-cs"/>
            </a:rPr>
            <a:t>支出を入力するだけでいい！</a:t>
          </a:r>
          <a:endParaRPr kumimoji="1" lang="en-US" altLang="ja-JP" sz="2800" kern="1200" dirty="0">
            <a:ln>
              <a:solidFill>
                <a:schemeClr val="accent5">
                  <a:lumMod val="75000"/>
                </a:schemeClr>
              </a:solidFill>
            </a:ln>
            <a:solidFill>
              <a:schemeClr val="tx1"/>
            </a:solidFill>
            <a:latin typeface="Quire Sans Pro Light"/>
            <a:ea typeface="+mn-ea"/>
            <a:cs typeface="+mn-cs"/>
          </a:endParaRPr>
        </a:p>
        <a:p>
          <a:pPr marL="0" lvl="0" indent="0" algn="ctr" defTabSz="19558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Quire Sans Pro Light"/>
              <a:ea typeface="+mn-ea"/>
              <a:cs typeface="+mn-cs"/>
            </a:rPr>
            <a:t>かんたん支出記録機能</a:t>
          </a:r>
        </a:p>
      </dsp:txBody>
      <dsp:txXfrm>
        <a:off x="79422" y="79511"/>
        <a:ext cx="9645913" cy="1468130"/>
      </dsp:txXfrm>
    </dsp:sp>
    <dsp:sp modelId="{85C3EFFF-7EC0-4CB4-9520-437C1D595FDA}">
      <dsp:nvSpPr>
        <dsp:cNvPr id="0" name=""/>
        <dsp:cNvSpPr/>
      </dsp:nvSpPr>
      <dsp:spPr>
        <a:xfrm>
          <a:off x="0" y="1639199"/>
          <a:ext cx="9804757" cy="1626974"/>
        </a:xfrm>
        <a:prstGeom prst="roundRect">
          <a:avLst/>
        </a:prstGeom>
        <a:solidFill>
          <a:schemeClr val="accent5">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ハマって毎日ログイン間違いなし！</a:t>
          </a:r>
          <a:endPar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marL="0" lvl="0" indent="0" algn="ctr" defTabSz="12446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キャラクター育成機能</a:t>
          </a:r>
        </a:p>
      </dsp:txBody>
      <dsp:txXfrm>
        <a:off x="79422" y="1718621"/>
        <a:ext cx="9645913" cy="1468130"/>
      </dsp:txXfrm>
    </dsp:sp>
    <dsp:sp modelId="{FDB578E9-912A-4F37-8D86-01E3DC0B51E7}">
      <dsp:nvSpPr>
        <dsp:cNvPr id="0" name=""/>
        <dsp:cNvSpPr/>
      </dsp:nvSpPr>
      <dsp:spPr>
        <a:xfrm>
          <a:off x="0" y="3278309"/>
          <a:ext cx="9804757" cy="1626974"/>
        </a:xfrm>
        <a:prstGeom prst="roundRect">
          <a:avLst/>
        </a:prstGeom>
        <a:solidFill>
          <a:schemeClr val="accent5">
            <a:lumMod val="40000"/>
            <a:lumOff val="6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a:t>
          </a:r>
          <a:r>
            <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nice buy!!</a:t>
          </a: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」で満たされる承認欲求！</a:t>
          </a:r>
          <a:endPar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marL="0" lvl="0" indent="0" algn="ctr" defTabSz="12446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他ユーザとの目標達成共有機能</a:t>
          </a:r>
        </a:p>
      </dsp:txBody>
      <dsp:txXfrm>
        <a:off x="79422" y="3357731"/>
        <a:ext cx="9645913" cy="14681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89"/>
          <a:ext cx="9804757" cy="1626974"/>
        </a:xfrm>
        <a:prstGeom prst="roundRect">
          <a:avLst/>
        </a:prstGeom>
        <a:solidFill>
          <a:schemeClr val="accent5">
            <a:lumMod val="40000"/>
            <a:lumOff val="6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9558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Quire Sans Pro Light"/>
              <a:ea typeface="+mn-ea"/>
              <a:cs typeface="+mn-cs"/>
            </a:rPr>
            <a:t>支出を入力するだけでいい！</a:t>
          </a:r>
          <a:endParaRPr kumimoji="1" lang="en-US" altLang="ja-JP" sz="2800" kern="1200" dirty="0">
            <a:ln>
              <a:solidFill>
                <a:schemeClr val="accent5">
                  <a:lumMod val="75000"/>
                </a:schemeClr>
              </a:solidFill>
            </a:ln>
            <a:solidFill>
              <a:schemeClr val="tx1"/>
            </a:solidFill>
            <a:latin typeface="Quire Sans Pro Light"/>
            <a:ea typeface="+mn-ea"/>
            <a:cs typeface="+mn-cs"/>
          </a:endParaRPr>
        </a:p>
        <a:p>
          <a:pPr marL="0" lvl="0" indent="0" algn="ctr" defTabSz="19558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Quire Sans Pro Light"/>
              <a:ea typeface="+mn-ea"/>
              <a:cs typeface="+mn-cs"/>
            </a:rPr>
            <a:t>かんたん支出記録機能</a:t>
          </a:r>
        </a:p>
      </dsp:txBody>
      <dsp:txXfrm>
        <a:off x="79422" y="79511"/>
        <a:ext cx="9645913" cy="1468130"/>
      </dsp:txXfrm>
    </dsp:sp>
    <dsp:sp modelId="{85C3EFFF-7EC0-4CB4-9520-437C1D595FDA}">
      <dsp:nvSpPr>
        <dsp:cNvPr id="0" name=""/>
        <dsp:cNvSpPr/>
      </dsp:nvSpPr>
      <dsp:spPr>
        <a:xfrm>
          <a:off x="0" y="1639199"/>
          <a:ext cx="9804757" cy="1626974"/>
        </a:xfrm>
        <a:prstGeom prst="roundRect">
          <a:avLst/>
        </a:prstGeom>
        <a:solidFill>
          <a:schemeClr val="accent5">
            <a:lumMod val="40000"/>
            <a:lumOff val="6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ハマって毎日ログイン間違いなし！</a:t>
          </a:r>
          <a:endPar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marL="0" lvl="0" indent="0" algn="ctr" defTabSz="12446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キャラクター育成機能</a:t>
          </a:r>
        </a:p>
      </dsp:txBody>
      <dsp:txXfrm>
        <a:off x="79422" y="1718621"/>
        <a:ext cx="9645913" cy="1468130"/>
      </dsp:txXfrm>
    </dsp:sp>
    <dsp:sp modelId="{FDB578E9-912A-4F37-8D86-01E3DC0B51E7}">
      <dsp:nvSpPr>
        <dsp:cNvPr id="0" name=""/>
        <dsp:cNvSpPr/>
      </dsp:nvSpPr>
      <dsp:spPr>
        <a:xfrm>
          <a:off x="0" y="3278309"/>
          <a:ext cx="9804757" cy="1626974"/>
        </a:xfrm>
        <a:prstGeom prst="roundRect">
          <a:avLst/>
        </a:prstGeom>
        <a:solidFill>
          <a:schemeClr val="accent5">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a:t>
          </a:r>
          <a:r>
            <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nice buy!!</a:t>
          </a: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」で満たされる承認欲求！</a:t>
          </a:r>
          <a:endPar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marL="0" lvl="0" indent="0" algn="ctr" defTabSz="12446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他ユーザとの目標達成共有機能</a:t>
          </a:r>
        </a:p>
      </dsp:txBody>
      <dsp:txXfrm>
        <a:off x="79422" y="3357731"/>
        <a:ext cx="9645913" cy="14681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02793-06E7-4DDB-82BC-4BC0C8476404}" type="datetimeFigureOut">
              <a:rPr kumimoji="1" lang="ja-JP" altLang="en-US" smtClean="0"/>
              <a:t>2023/6/29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363CAB-077F-4C56-9464-009A651335E1}" type="slidenum">
              <a:rPr kumimoji="1" lang="ja-JP" altLang="en-US" smtClean="0"/>
              <a:t>‹#›</a:t>
            </a:fld>
            <a:endParaRPr kumimoji="1" lang="ja-JP" altLang="en-US"/>
          </a:p>
        </p:txBody>
      </p:sp>
    </p:spTree>
    <p:extLst>
      <p:ext uri="{BB962C8B-B14F-4D97-AF65-F5344CB8AC3E}">
        <p14:creationId xmlns:p14="http://schemas.microsoft.com/office/powerpoint/2010/main" val="27810390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12</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2198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a:latin typeface="Meiryo UI" panose="020B0604030504040204" pitchFamily="50" charset="-128"/>
                <a:ea typeface="Meiryo UI" panose="020B0604030504040204" pitchFamily="50" charset="-128"/>
              </a:rPr>
              <a:t>（あとで動画で伝える）部屋の下部に状態のステータスが表示されている</a:t>
            </a: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22</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56800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a:latin typeface="Meiryo UI" panose="020B0604030504040204" pitchFamily="50" charset="-128"/>
                <a:ea typeface="Meiryo UI" panose="020B0604030504040204" pitchFamily="50" charset="-128"/>
              </a:rPr>
              <a:t>動画でお見せします</a:t>
            </a: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23</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20932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24</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27687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a:latin typeface="Meiryo UI" panose="020B0604030504040204" pitchFamily="50" charset="-128"/>
                <a:ea typeface="Meiryo UI" panose="020B0604030504040204" pitchFamily="50" charset="-128"/>
              </a:rPr>
              <a:t>これは</a:t>
            </a:r>
            <a:r>
              <a:rPr lang="en-US" altLang="ja-JP" dirty="0">
                <a:latin typeface="Meiryo UI" panose="020B0604030504040204" pitchFamily="50" charset="-128"/>
                <a:ea typeface="Meiryo UI" panose="020B0604030504040204" pitchFamily="50" charset="-128"/>
              </a:rPr>
              <a:t>STAGE 4</a:t>
            </a:r>
            <a:r>
              <a:rPr lang="ja-JP" altLang="en-US" dirty="0">
                <a:latin typeface="Meiryo UI" panose="020B0604030504040204" pitchFamily="50" charset="-128"/>
                <a:ea typeface="Meiryo UI" panose="020B0604030504040204" pitchFamily="50" charset="-128"/>
              </a:rPr>
              <a:t>からの回復を実装したものです。</a:t>
            </a:r>
            <a:endParaRPr lang="en-US" altLang="ja-JP" dirty="0">
              <a:latin typeface="Meiryo UI" panose="020B0604030504040204" pitchFamily="50" charset="-128"/>
              <a:ea typeface="Meiryo UI" panose="020B0604030504040204" pitchFamily="50" charset="-128"/>
            </a:endParaRPr>
          </a:p>
          <a:p>
            <a:pPr rtl="0"/>
            <a:r>
              <a:rPr lang="ja-JP" altLang="en-US" dirty="0">
                <a:latin typeface="Meiryo UI" panose="020B0604030504040204" pitchFamily="50" charset="-128"/>
                <a:ea typeface="Meiryo UI" panose="020B0604030504040204" pitchFamily="50" charset="-128"/>
              </a:rPr>
              <a:t>薬を押すとキャラクターの状態が良くなっていきます。</a:t>
            </a:r>
            <a:endParaRPr lang="en-US" altLang="ja-JP" dirty="0">
              <a:latin typeface="Meiryo UI" panose="020B0604030504040204" pitchFamily="50" charset="-128"/>
              <a:ea typeface="Meiryo UI" panose="020B0604030504040204" pitchFamily="50" charset="-128"/>
            </a:endParaRPr>
          </a:p>
          <a:p>
            <a:pPr rtl="0"/>
            <a:r>
              <a:rPr lang="ja-JP" altLang="en-US" dirty="0">
                <a:latin typeface="Meiryo UI" panose="020B0604030504040204" pitchFamily="50" charset="-128"/>
                <a:ea typeface="Meiryo UI" panose="020B0604030504040204" pitchFamily="50" charset="-128"/>
              </a:rPr>
              <a:t>ポイントも</a:t>
            </a:r>
            <a:r>
              <a:rPr lang="en-US" altLang="ja-JP" dirty="0">
                <a:latin typeface="Meiryo UI" panose="020B0604030504040204" pitchFamily="50" charset="-128"/>
                <a:ea typeface="Meiryo UI" panose="020B0604030504040204" pitchFamily="50" charset="-128"/>
              </a:rPr>
              <a:t>300</a:t>
            </a:r>
            <a:r>
              <a:rPr lang="ja-JP" altLang="en-US" dirty="0">
                <a:latin typeface="Meiryo UI" panose="020B0604030504040204" pitchFamily="50" charset="-128"/>
                <a:ea typeface="Meiryo UI" panose="020B0604030504040204" pitchFamily="50" charset="-128"/>
              </a:rPr>
              <a:t>ずつ減っています</a:t>
            </a:r>
            <a:endParaRPr lang="en-US" altLang="ja-JP" dirty="0">
              <a:latin typeface="Meiryo UI" panose="020B0604030504040204" pitchFamily="50" charset="-128"/>
              <a:ea typeface="Meiryo UI" panose="020B0604030504040204" pitchFamily="50" charset="-128"/>
            </a:endParaRPr>
          </a:p>
          <a:p>
            <a:pPr rtl="0"/>
            <a:endParaRPr lang="en-US" altLang="ja-JP" dirty="0">
              <a:latin typeface="Meiryo UI" panose="020B0604030504040204" pitchFamily="50" charset="-128"/>
              <a:ea typeface="Meiryo UI" panose="020B0604030504040204" pitchFamily="50" charset="-128"/>
            </a:endParaRPr>
          </a:p>
          <a:p>
            <a:pPr rtl="0"/>
            <a:endParaRPr lang="en-US" altLang="ja-JP" dirty="0">
              <a:latin typeface="Meiryo UI" panose="020B0604030504040204" pitchFamily="50" charset="-128"/>
              <a:ea typeface="Meiryo UI" panose="020B0604030504040204" pitchFamily="50" charset="-128"/>
            </a:endParaRPr>
          </a:p>
          <a:p>
            <a:pPr rtl="0"/>
            <a:r>
              <a:rPr lang="ja-JP" altLang="en-US" dirty="0">
                <a:latin typeface="Meiryo UI" panose="020B0604030504040204" pitchFamily="50" charset="-128"/>
                <a:ea typeface="Meiryo UI" panose="020B0604030504040204" pitchFamily="50" charset="-128"/>
              </a:rPr>
              <a:t>こんな感じで毎日ログインしたくなる（キャラクターの命を守るためにログインせざるを得ない状況を作って無理やり家計簿をつけさせる）ような育成ゲーム要素を盛り込んでいます</a:t>
            </a: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25</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18839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a:latin typeface="Meiryo UI" panose="020B0604030504040204" pitchFamily="50" charset="-128"/>
                <a:ea typeface="Meiryo UI" panose="020B0604030504040204" pitchFamily="50" charset="-128"/>
              </a:rPr>
              <a:t>動画でお見せします</a:t>
            </a: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26</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08697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a:latin typeface="Meiryo UI" panose="020B0604030504040204" pitchFamily="50" charset="-128"/>
                <a:ea typeface="Meiryo UI" panose="020B0604030504040204" pitchFamily="50" charset="-128"/>
              </a:rPr>
              <a:t>認められると嬉しい！評価されると嬉しい！</a:t>
            </a:r>
            <a:endParaRPr lang="en-US" altLang="ja-JP" dirty="0">
              <a:latin typeface="Meiryo UI" panose="020B0604030504040204" pitchFamily="50" charset="-128"/>
              <a:ea typeface="Meiryo UI" panose="020B0604030504040204" pitchFamily="50" charset="-128"/>
            </a:endParaRPr>
          </a:p>
          <a:p>
            <a:pPr rtl="0"/>
            <a:r>
              <a:rPr lang="ja-JP" altLang="en-US" dirty="0">
                <a:latin typeface="Meiryo UI" panose="020B0604030504040204" pitchFamily="50" charset="-128"/>
                <a:ea typeface="Meiryo UI" panose="020B0604030504040204" pitchFamily="50" charset="-128"/>
              </a:rPr>
              <a:t>評価が目に見えて分かる「</a:t>
            </a:r>
            <a:r>
              <a:rPr lang="en-US" altLang="ja-JP" dirty="0">
                <a:latin typeface="Meiryo UI" panose="020B0604030504040204" pitchFamily="50" charset="-128"/>
                <a:ea typeface="Meiryo UI" panose="020B0604030504040204" pitchFamily="50" charset="-128"/>
              </a:rPr>
              <a:t>nice buy!!</a:t>
            </a:r>
            <a:r>
              <a:rPr lang="ja-JP" altLang="en-US" dirty="0">
                <a:latin typeface="Meiryo UI" panose="020B0604030504040204" pitchFamily="50" charset="-128"/>
                <a:ea typeface="Meiryo UI" panose="020B0604030504040204" pitchFamily="50" charset="-128"/>
              </a:rPr>
              <a:t>」機能</a:t>
            </a: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28</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29188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29</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5469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30</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13876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8363CAB-077F-4C56-9464-009A651335E1}" type="slidenum">
              <a:rPr kumimoji="1" lang="ja-JP" altLang="en-US" smtClean="0"/>
              <a:t>32</a:t>
            </a:fld>
            <a:endParaRPr kumimoji="1" lang="ja-JP" altLang="en-US"/>
          </a:p>
        </p:txBody>
      </p:sp>
    </p:spTree>
    <p:extLst>
      <p:ext uri="{BB962C8B-B14F-4D97-AF65-F5344CB8AC3E}">
        <p14:creationId xmlns:p14="http://schemas.microsoft.com/office/powerpoint/2010/main" val="403742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a:latin typeface="Meiryo UI" panose="020B0604030504040204" pitchFamily="50" charset="-128"/>
                <a:ea typeface="Meiryo UI" panose="020B0604030504040204" pitchFamily="50" charset="-128"/>
              </a:rPr>
              <a:t>利用可能額を支出が上回らないようにだけ気を付ける！</a:t>
            </a: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13</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07855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a:latin typeface="Meiryo UI" panose="020B0604030504040204" pitchFamily="50" charset="-128"/>
                <a:ea typeface="Meiryo UI" panose="020B0604030504040204" pitchFamily="50" charset="-128"/>
              </a:rPr>
              <a:t>利用可能額を支出が上回らないようにだけ気を付ける！</a:t>
            </a: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14</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63797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a:latin typeface="Meiryo UI" panose="020B0604030504040204" pitchFamily="50" charset="-128"/>
                <a:ea typeface="Meiryo UI" panose="020B0604030504040204" pitchFamily="50" charset="-128"/>
              </a:rPr>
              <a:t>動画でお見せします</a:t>
            </a: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15</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37855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17</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61123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18</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94058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19</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71847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a:latin typeface="Meiryo UI" panose="020B0604030504040204" pitchFamily="50" charset="-128"/>
                <a:ea typeface="Meiryo UI" panose="020B0604030504040204" pitchFamily="50" charset="-128"/>
              </a:rPr>
              <a:t>オリジナリティピカイチ！！！！</a:t>
            </a: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20</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06776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21</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12261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6/29/2023</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045763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6/29/2023</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77128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6/29/2023</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012712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タイムライ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600">
                <a:solidFill>
                  <a:schemeClr val="tx1"/>
                </a:solidFill>
              </a:defRPr>
            </a:lvl1pPr>
          </a:lstStyle>
          <a:p>
            <a:pPr rtl="0"/>
            <a:r>
              <a:rPr lang="ja-JP" altLang="en-US" noProof="0"/>
              <a:t>マスター タイトルの書式設定</a:t>
            </a:r>
            <a:endParaRPr lang="ja-JP" altLang="en-ZA" noProof="0"/>
          </a:p>
        </p:txBody>
      </p:sp>
      <p:sp>
        <p:nvSpPr>
          <p:cNvPr id="64" name="テキスト プレースホルダー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rtlCol="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rtl="0"/>
            <a:r>
              <a:rPr lang="ja-JP" altLang="en-US" noProof="0"/>
              <a:t>アイテムのタイトル</a:t>
            </a:r>
            <a:endParaRPr lang="ja-JP" altLang="en-ZA" noProof="0"/>
          </a:p>
        </p:txBody>
      </p:sp>
      <p:sp>
        <p:nvSpPr>
          <p:cNvPr id="38" name="テキスト プレースホルダー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ja-JP" altLang="en-US" noProof="0"/>
              <a:t>年</a:t>
            </a:r>
            <a:endParaRPr lang="ja-JP" altLang="en-ZA" noProof="0"/>
          </a:p>
        </p:txBody>
      </p:sp>
      <p:sp>
        <p:nvSpPr>
          <p:cNvPr id="39" name="テキスト プレースホルダー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0" name="テキスト プレースホルダー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1" name="テキスト プレースホルダー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2" name="テキスト プレースホルダー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4" name="テキスト プレースホルダー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5" name="テキスト プレースホルダー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6" name="テキスト プレースホルダー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8" name="テキスト プレースホルダー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9" name="テキスト プレースホルダー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7" name="テキスト プレースホルダー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0" name="テキスト プレースホルダー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1" name="テキスト プレースホルダー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3" name="テキスト プレースホルダー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ja-JP" altLang="en-US" noProof="0"/>
              <a:t>年</a:t>
            </a:r>
            <a:endParaRPr lang="ja-JP" altLang="en-ZA" noProof="0"/>
          </a:p>
        </p:txBody>
      </p:sp>
      <p:sp>
        <p:nvSpPr>
          <p:cNvPr id="52" name="テキスト プレースホルダー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3" name="テキスト プレースホルダー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4" name="テキスト プレースホルダー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5" name="テキスト プレースホルダー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6" name="テキスト プレースホルダー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7" name="テキスト プレースホルダー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8" name="テキスト プレースホルダー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60" name="テキスト プレースホルダー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61" name="テキスト プレースホルダー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9" name="テキスト プレースホルダー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62" name="テキスト プレースホルダー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63" name="テキスト プレースホルダー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33" name="日付プレースホルダー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rtlCol="0"/>
          <a:lstStyle/>
          <a:p>
            <a:pPr rtl="0"/>
            <a:r>
              <a:rPr lang="en-US" altLang="ja-JP" noProof="0"/>
              <a:t>20XX</a:t>
            </a:r>
            <a:endParaRPr lang="ja-JP" altLang="en-US" noProof="0"/>
          </a:p>
        </p:txBody>
      </p:sp>
      <p:sp>
        <p:nvSpPr>
          <p:cNvPr id="34" name="フッター プレースホルダー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rtlCol="0"/>
          <a:lstStyle/>
          <a:p>
            <a:pPr rtl="0"/>
            <a:r>
              <a:rPr lang="en-US" altLang="ja-JP" noProof="0"/>
              <a:t>Contoso </a:t>
            </a:r>
            <a:r>
              <a:rPr lang="ja-JP" altLang="en-US" noProof="0"/>
              <a:t>のビジネス プラン</a:t>
            </a:r>
          </a:p>
        </p:txBody>
      </p:sp>
      <p:sp>
        <p:nvSpPr>
          <p:cNvPr id="35" name="スライド番号プレースホルダー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186597663"/>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6/29/2023</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05607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6/29/2023</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697684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6/29/2023</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99807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6/29/2023</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019284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6/29/2023</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949421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6/29/2023</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701318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6/29/2023</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890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6/29/2023</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509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6/29/2023</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049654"/>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790" r:id="rId4"/>
    <p:sldLayoutId id="2147483791" r:id="rId5"/>
    <p:sldLayoutId id="2147483796" r:id="rId6"/>
    <p:sldLayoutId id="2147483792" r:id="rId7"/>
    <p:sldLayoutId id="2147483793" r:id="rId8"/>
    <p:sldLayoutId id="2147483794" r:id="rId9"/>
    <p:sldLayoutId id="2147483795" r:id="rId10"/>
    <p:sldLayoutId id="2147483797" r:id="rId11"/>
    <p:sldLayoutId id="2147483802" r:id="rId12"/>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diagramLayout" Target="../diagrams/layout1.xml"/><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29.png"/><Relationship Id="rId5" Type="http://schemas.openxmlformats.org/officeDocument/2006/relationships/diagramColors" Target="../diagrams/colors1.xml"/><Relationship Id="rId10" Type="http://schemas.openxmlformats.org/officeDocument/2006/relationships/image" Target="../media/image28.svg"/><Relationship Id="rId4" Type="http://schemas.openxmlformats.org/officeDocument/2006/relationships/diagramQuickStyle" Target="../diagrams/quickStyle1.xml"/><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diagramLayout" Target="../diagrams/layout2.xml"/><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openxmlformats.org/officeDocument/2006/relationships/image" Target="../media/image29.png"/><Relationship Id="rId5" Type="http://schemas.openxmlformats.org/officeDocument/2006/relationships/diagramColors" Target="../diagrams/colors2.xml"/><Relationship Id="rId10" Type="http://schemas.openxmlformats.org/officeDocument/2006/relationships/image" Target="../media/image28.svg"/><Relationship Id="rId4" Type="http://schemas.openxmlformats.org/officeDocument/2006/relationships/diagramQuickStyle" Target="../diagrams/quickStyle2.xml"/><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svg"/></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diagramLayout" Target="../diagrams/layout3.xml"/><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11" Type="http://schemas.openxmlformats.org/officeDocument/2006/relationships/image" Target="../media/image29.png"/><Relationship Id="rId5" Type="http://schemas.openxmlformats.org/officeDocument/2006/relationships/diagramColors" Target="../diagrams/colors3.xml"/><Relationship Id="rId10" Type="http://schemas.openxmlformats.org/officeDocument/2006/relationships/image" Target="../media/image28.svg"/><Relationship Id="rId4" Type="http://schemas.openxmlformats.org/officeDocument/2006/relationships/diagramQuickStyle" Target="../diagrams/quickStyle3.xml"/><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sv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4.sv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2.png"/><Relationship Id="rId4" Type="http://schemas.openxmlformats.org/officeDocument/2006/relationships/image" Target="../media/image44.svg"/></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3.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4.sv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44.sv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4.sv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2.png"/><Relationship Id="rId4"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3.png"/><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4.svg"/><Relationship Id="rId9"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diagramLayout" Target="../diagrams/layout4.xml"/><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11" Type="http://schemas.openxmlformats.org/officeDocument/2006/relationships/image" Target="../media/image29.png"/><Relationship Id="rId5" Type="http://schemas.openxmlformats.org/officeDocument/2006/relationships/diagramColors" Target="../diagrams/colors4.xml"/><Relationship Id="rId10" Type="http://schemas.openxmlformats.org/officeDocument/2006/relationships/image" Target="../media/image28.svg"/><Relationship Id="rId4" Type="http://schemas.openxmlformats.org/officeDocument/2006/relationships/diagramQuickStyle" Target="../diagrams/quickStyle4.xml"/><Relationship Id="rId9"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notesSlide" Target="../notesSlides/notesSlide15.xml"/><Relationship Id="rId16" Type="http://schemas.openxmlformats.org/officeDocument/2006/relationships/image" Target="../media/image70.svg"/><Relationship Id="rId1" Type="http://schemas.openxmlformats.org/officeDocument/2006/relationships/slideLayout" Target="../slideLayouts/slideLayout7.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58.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9.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descr="鮮やかな色が飛び散ったベクター背景">
            <a:extLst>
              <a:ext uri="{FF2B5EF4-FFF2-40B4-BE49-F238E27FC236}">
                <a16:creationId xmlns:a16="http://schemas.microsoft.com/office/drawing/2014/main" id="{CB3899FA-9B31-FAE4-4682-B181B07B1804}"/>
              </a:ext>
            </a:extLst>
          </p:cNvPr>
          <p:cNvPicPr>
            <a:picLocks noChangeAspect="1"/>
          </p:cNvPicPr>
          <p:nvPr/>
        </p:nvPicPr>
        <p:blipFill rotWithShape="1">
          <a:blip r:embed="rId2"/>
          <a:srcRect t="17279"/>
          <a:stretch/>
        </p:blipFill>
        <p:spPr>
          <a:xfrm>
            <a:off x="20" y="10"/>
            <a:ext cx="12191979" cy="6857989"/>
          </a:xfrm>
          <a:prstGeom prst="rect">
            <a:avLst/>
          </a:prstGeom>
        </p:spPr>
      </p:pic>
      <p:sp>
        <p:nvSpPr>
          <p:cNvPr id="21" name="Rectangle 20">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078542"/>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B148341-5A49-4567-8FDF-7D9C5B4EB025}"/>
              </a:ext>
            </a:extLst>
          </p:cNvPr>
          <p:cNvSpPr>
            <a:spLocks noGrp="1"/>
          </p:cNvSpPr>
          <p:nvPr>
            <p:ph type="ctrTitle"/>
          </p:nvPr>
        </p:nvSpPr>
        <p:spPr>
          <a:xfrm>
            <a:off x="829876" y="3429000"/>
            <a:ext cx="10447724" cy="1856529"/>
          </a:xfrm>
        </p:spPr>
        <p:txBody>
          <a:bodyPr anchor="b">
            <a:normAutofit/>
          </a:bodyPr>
          <a:lstStyle/>
          <a:p>
            <a:r>
              <a:rPr lang="ja-JP" altLang="en-US" sz="4400" dirty="0">
                <a:latin typeface="Meiryo UI" panose="020B0604030504040204" pitchFamily="50" charset="-128"/>
                <a:ea typeface="Meiryo UI" panose="020B0604030504040204" pitchFamily="50" charset="-128"/>
              </a:rPr>
              <a:t>家計簿アプリ</a:t>
            </a:r>
            <a:br>
              <a:rPr lang="en-US" altLang="ja-JP" sz="5400" dirty="0">
                <a:latin typeface="Meiryo UI" panose="020B0604030504040204" pitchFamily="50" charset="-128"/>
                <a:ea typeface="Meiryo UI" panose="020B0604030504040204" pitchFamily="50" charset="-128"/>
              </a:rPr>
            </a:br>
            <a:r>
              <a:rPr lang="en-US" altLang="ja-JP" sz="5400" dirty="0">
                <a:latin typeface="Meiryo UI" panose="020B0604030504040204" pitchFamily="50" charset="-128"/>
                <a:ea typeface="Meiryo UI" panose="020B0604030504040204" pitchFamily="50" charset="-128"/>
              </a:rPr>
              <a:t>『</a:t>
            </a:r>
            <a:r>
              <a:rPr lang="ja-JP" altLang="en-US" sz="5400" dirty="0">
                <a:latin typeface="Meiryo UI" panose="020B0604030504040204" pitchFamily="50" charset="-128"/>
                <a:ea typeface="Meiryo UI" panose="020B0604030504040204" pitchFamily="50" charset="-128"/>
              </a:rPr>
              <a:t>かけいぼっち</a:t>
            </a:r>
            <a:r>
              <a:rPr lang="en-US" altLang="ja-JP" sz="5400" dirty="0">
                <a:latin typeface="Meiryo UI" panose="020B0604030504040204" pitchFamily="50" charset="-128"/>
                <a:ea typeface="Meiryo UI" panose="020B0604030504040204" pitchFamily="50" charset="-128"/>
              </a:rPr>
              <a:t>』</a:t>
            </a:r>
            <a:endParaRPr kumimoji="1" lang="ja-JP" altLang="en-US" sz="5400" dirty="0">
              <a:solidFill>
                <a:srgbClr val="FFFFFF"/>
              </a:solidFill>
              <a:latin typeface="Meiryo UI" panose="020B0604030504040204" pitchFamily="50" charset="-128"/>
              <a:ea typeface="Meiryo UI" panose="020B0604030504040204" pitchFamily="50" charset="-128"/>
            </a:endParaRPr>
          </a:p>
        </p:txBody>
      </p:sp>
      <p:sp>
        <p:nvSpPr>
          <p:cNvPr id="3" name="字幕 2">
            <a:extLst>
              <a:ext uri="{FF2B5EF4-FFF2-40B4-BE49-F238E27FC236}">
                <a16:creationId xmlns:a16="http://schemas.microsoft.com/office/drawing/2014/main" id="{F79398BC-AC33-453B-87D6-ED4A68A1EE75}"/>
              </a:ext>
            </a:extLst>
          </p:cNvPr>
          <p:cNvSpPr>
            <a:spLocks noGrp="1"/>
          </p:cNvSpPr>
          <p:nvPr>
            <p:ph type="subTitle" idx="1"/>
          </p:nvPr>
        </p:nvSpPr>
        <p:spPr>
          <a:xfrm>
            <a:off x="978042" y="5727781"/>
            <a:ext cx="10381316" cy="857943"/>
          </a:xfrm>
        </p:spPr>
        <p:txBody>
          <a:bodyPr anchor="ctr">
            <a:normAutofit lnSpcReduction="10000"/>
          </a:bodyPr>
          <a:lstStyle/>
          <a:p>
            <a:pPr algn="r"/>
            <a:r>
              <a:rPr lang="en-US" altLang="ja-JP" dirty="0">
                <a:latin typeface="Meiryo UI" panose="020B0604030504040204" pitchFamily="50" charset="-128"/>
                <a:ea typeface="Meiryo UI" panose="020B0604030504040204" pitchFamily="50" charset="-128"/>
              </a:rPr>
              <a:t>2023</a:t>
            </a:r>
            <a:r>
              <a:rPr lang="ja-JP" altLang="en-US" dirty="0">
                <a:latin typeface="Meiryo UI" panose="020B0604030504040204" pitchFamily="50" charset="-128"/>
                <a:ea typeface="Meiryo UI" panose="020B0604030504040204" pitchFamily="50" charset="-128"/>
              </a:rPr>
              <a:t>年度　チーム開発</a:t>
            </a:r>
            <a:endParaRPr lang="en-US" altLang="ja-JP" dirty="0">
              <a:latin typeface="Meiryo UI" panose="020B0604030504040204" pitchFamily="50" charset="-128"/>
              <a:ea typeface="Meiryo UI" panose="020B0604030504040204" pitchFamily="50" charset="-128"/>
            </a:endParaRPr>
          </a:p>
          <a:p>
            <a:pPr algn="r"/>
            <a:r>
              <a:rPr lang="ja-JP" altLang="en-US" dirty="0">
                <a:latin typeface="Meiryo UI" panose="020B0604030504040204" pitchFamily="50" charset="-128"/>
                <a:ea typeface="Meiryo UI" panose="020B0604030504040204" pitchFamily="50" charset="-128"/>
              </a:rPr>
              <a:t>イフリート・</a:t>
            </a:r>
            <a:r>
              <a:rPr lang="en-US" altLang="ja-JP" dirty="0">
                <a:latin typeface="Meiryo UI" panose="020B0604030504040204" pitchFamily="50" charset="-128"/>
                <a:ea typeface="Meiryo UI" panose="020B0604030504040204" pitchFamily="50" charset="-128"/>
              </a:rPr>
              <a:t>B</a:t>
            </a:r>
            <a:r>
              <a:rPr lang="ja-JP" altLang="en-US" dirty="0">
                <a:latin typeface="Meiryo UI" panose="020B0604030504040204" pitchFamily="50" charset="-128"/>
                <a:ea typeface="Meiryo UI" panose="020B0604030504040204" pitchFamily="50" charset="-128"/>
              </a:rPr>
              <a:t>・ムラナカ</a:t>
            </a:r>
          </a:p>
          <a:p>
            <a:pPr algn="r"/>
            <a:endParaRPr kumimoji="1" lang="ja-JP" altLang="en-US" dirty="0">
              <a:solidFill>
                <a:srgbClr val="FFFFFF"/>
              </a:solidFill>
              <a:latin typeface="Meiryo UI" panose="020B0604030504040204" pitchFamily="50" charset="-128"/>
              <a:ea typeface="Meiryo UI" panose="020B0604030504040204" pitchFamily="50" charset="-128"/>
            </a:endParaRPr>
          </a:p>
        </p:txBody>
      </p:sp>
      <p:cxnSp>
        <p:nvCxnSpPr>
          <p:cNvPr id="23" name="Straight Connector 22">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875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EBFB"/>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180B9-6892-419E-BA96-34A2AF7B6C80}"/>
              </a:ext>
            </a:extLst>
          </p:cNvPr>
          <p:cNvSpPr txBox="1">
            <a:spLocks/>
          </p:cNvSpPr>
          <p:nvPr/>
        </p:nvSpPr>
        <p:spPr>
          <a:xfrm>
            <a:off x="838200" y="707029"/>
            <a:ext cx="10515600" cy="640080"/>
          </a:xfrm>
          <a:prstGeom prst="rect">
            <a:avLst/>
          </a:prstGeom>
        </p:spPr>
        <p:txBody>
          <a:bodyPr rtlCol="0">
            <a:normAutofit fontScale="92500" lnSpcReduction="200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kumimoji="0" lang="ja-JP" altLang="en-US" dirty="0">
                <a:ln>
                  <a:solidFill>
                    <a:schemeClr val="accent5">
                      <a:lumMod val="75000"/>
                    </a:schemeClr>
                  </a:solidFill>
                </a:ln>
                <a:solidFill>
                  <a:schemeClr val="accent5">
                    <a:lumMod val="75000"/>
                  </a:schemeClr>
                </a:solidFill>
                <a:latin typeface="Meiryo UI" panose="020B0604030504040204" pitchFamily="50" charset="-128"/>
                <a:ea typeface="Meiryo UI" panose="020B0604030504040204" pitchFamily="50" charset="-128"/>
              </a:rPr>
              <a:t>本アプリケーションの推し機能</a:t>
            </a:r>
          </a:p>
        </p:txBody>
      </p:sp>
      <p:graphicFrame>
        <p:nvGraphicFramePr>
          <p:cNvPr id="3" name="図表 2">
            <a:extLst>
              <a:ext uri="{FF2B5EF4-FFF2-40B4-BE49-F238E27FC236}">
                <a16:creationId xmlns:a16="http://schemas.microsoft.com/office/drawing/2014/main" id="{9A1C28F0-3044-4C90-8CCE-1C4256493069}"/>
              </a:ext>
            </a:extLst>
          </p:cNvPr>
          <p:cNvGraphicFramePr/>
          <p:nvPr>
            <p:extLst>
              <p:ext uri="{D42A27DB-BD31-4B8C-83A1-F6EECF244321}">
                <p14:modId xmlns:p14="http://schemas.microsoft.com/office/powerpoint/2010/main" val="3221000975"/>
              </p:ext>
            </p:extLst>
          </p:nvPr>
        </p:nvGraphicFramePr>
        <p:xfrm>
          <a:off x="1085850" y="1524001"/>
          <a:ext cx="9804757" cy="49053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グラフィックス 3" descr="豚の貯金箱 枠線">
            <a:extLst>
              <a:ext uri="{FF2B5EF4-FFF2-40B4-BE49-F238E27FC236}">
                <a16:creationId xmlns:a16="http://schemas.microsoft.com/office/drawing/2014/main" id="{B42052B2-9589-499D-8C65-61E376D336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61020" y="1710098"/>
            <a:ext cx="1210857" cy="1210857"/>
          </a:xfrm>
          <a:prstGeom prst="rect">
            <a:avLst/>
          </a:prstGeom>
        </p:spPr>
      </p:pic>
      <p:pic>
        <p:nvPicPr>
          <p:cNvPr id="5" name="グラフィックス 4" descr="ゲーム コントローラー 枠線">
            <a:extLst>
              <a:ext uri="{FF2B5EF4-FFF2-40B4-BE49-F238E27FC236}">
                <a16:creationId xmlns:a16="http://schemas.microsoft.com/office/drawing/2014/main" id="{67C27A63-A4BB-4952-8381-6BC562F12D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17659" y="3427899"/>
            <a:ext cx="1097577" cy="1097577"/>
          </a:xfrm>
          <a:prstGeom prst="rect">
            <a:avLst/>
          </a:prstGeom>
        </p:spPr>
      </p:pic>
      <p:pic>
        <p:nvPicPr>
          <p:cNvPr id="6" name="グラフィックス 5" descr="男性の集団 枠線">
            <a:extLst>
              <a:ext uri="{FF2B5EF4-FFF2-40B4-BE49-F238E27FC236}">
                <a16:creationId xmlns:a16="http://schemas.microsoft.com/office/drawing/2014/main" id="{0C0CA8E8-FE32-4A0E-A73E-4EFDE76ED4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34143" y="5071922"/>
            <a:ext cx="1081093" cy="1081093"/>
          </a:xfrm>
          <a:prstGeom prst="rect">
            <a:avLst/>
          </a:prstGeom>
        </p:spPr>
      </p:pic>
    </p:spTree>
    <p:extLst>
      <p:ext uri="{BB962C8B-B14F-4D97-AF65-F5344CB8AC3E}">
        <p14:creationId xmlns:p14="http://schemas.microsoft.com/office/powerpoint/2010/main" val="2372932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EBFB"/>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180B9-6892-419E-BA96-34A2AF7B6C80}"/>
              </a:ext>
            </a:extLst>
          </p:cNvPr>
          <p:cNvSpPr txBox="1">
            <a:spLocks/>
          </p:cNvSpPr>
          <p:nvPr/>
        </p:nvSpPr>
        <p:spPr>
          <a:xfrm>
            <a:off x="838200" y="707029"/>
            <a:ext cx="10515600" cy="640080"/>
          </a:xfrm>
          <a:prstGeom prst="rect">
            <a:avLst/>
          </a:prstGeom>
        </p:spPr>
        <p:txBody>
          <a:bodyPr rtlCol="0">
            <a:normAutofit fontScale="92500" lnSpcReduction="200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kumimoji="0" lang="ja-JP" altLang="en-US" dirty="0">
                <a:ln>
                  <a:solidFill>
                    <a:schemeClr val="accent5">
                      <a:lumMod val="75000"/>
                    </a:schemeClr>
                  </a:solidFill>
                </a:ln>
                <a:solidFill>
                  <a:schemeClr val="accent5">
                    <a:lumMod val="75000"/>
                  </a:schemeClr>
                </a:solidFill>
                <a:latin typeface="Meiryo UI" panose="020B0604030504040204" pitchFamily="50" charset="-128"/>
                <a:ea typeface="Meiryo UI" panose="020B0604030504040204" pitchFamily="50" charset="-128"/>
              </a:rPr>
              <a:t>本アプリケーションの推し機能</a:t>
            </a:r>
          </a:p>
        </p:txBody>
      </p:sp>
      <p:graphicFrame>
        <p:nvGraphicFramePr>
          <p:cNvPr id="3" name="図表 2">
            <a:extLst>
              <a:ext uri="{FF2B5EF4-FFF2-40B4-BE49-F238E27FC236}">
                <a16:creationId xmlns:a16="http://schemas.microsoft.com/office/drawing/2014/main" id="{9A1C28F0-3044-4C90-8CCE-1C4256493069}"/>
              </a:ext>
            </a:extLst>
          </p:cNvPr>
          <p:cNvGraphicFramePr/>
          <p:nvPr>
            <p:extLst>
              <p:ext uri="{D42A27DB-BD31-4B8C-83A1-F6EECF244321}">
                <p14:modId xmlns:p14="http://schemas.microsoft.com/office/powerpoint/2010/main" val="156066560"/>
              </p:ext>
            </p:extLst>
          </p:nvPr>
        </p:nvGraphicFramePr>
        <p:xfrm>
          <a:off x="1085850" y="1524001"/>
          <a:ext cx="9804757" cy="49053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グラフィックス 3" descr="豚の貯金箱 枠線">
            <a:extLst>
              <a:ext uri="{FF2B5EF4-FFF2-40B4-BE49-F238E27FC236}">
                <a16:creationId xmlns:a16="http://schemas.microsoft.com/office/drawing/2014/main" id="{B42052B2-9589-499D-8C65-61E376D336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61020" y="1710098"/>
            <a:ext cx="1210857" cy="1210857"/>
          </a:xfrm>
          <a:prstGeom prst="rect">
            <a:avLst/>
          </a:prstGeom>
        </p:spPr>
      </p:pic>
      <p:pic>
        <p:nvPicPr>
          <p:cNvPr id="5" name="グラフィックス 4" descr="ゲーム コントローラー 枠線">
            <a:extLst>
              <a:ext uri="{FF2B5EF4-FFF2-40B4-BE49-F238E27FC236}">
                <a16:creationId xmlns:a16="http://schemas.microsoft.com/office/drawing/2014/main" id="{67C27A63-A4BB-4952-8381-6BC562F12D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17659" y="3427899"/>
            <a:ext cx="1097577" cy="1097577"/>
          </a:xfrm>
          <a:prstGeom prst="rect">
            <a:avLst/>
          </a:prstGeom>
        </p:spPr>
      </p:pic>
      <p:pic>
        <p:nvPicPr>
          <p:cNvPr id="6" name="グラフィックス 5" descr="男性の集団 枠線">
            <a:extLst>
              <a:ext uri="{FF2B5EF4-FFF2-40B4-BE49-F238E27FC236}">
                <a16:creationId xmlns:a16="http://schemas.microsoft.com/office/drawing/2014/main" id="{0C0CA8E8-FE32-4A0E-A73E-4EFDE76ED4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34143" y="5071922"/>
            <a:ext cx="1081093" cy="1081093"/>
          </a:xfrm>
          <a:prstGeom prst="rect">
            <a:avLst/>
          </a:prstGeom>
        </p:spPr>
      </p:pic>
    </p:spTree>
    <p:extLst>
      <p:ext uri="{BB962C8B-B14F-4D97-AF65-F5344CB8AC3E}">
        <p14:creationId xmlns:p14="http://schemas.microsoft.com/office/powerpoint/2010/main" val="533963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EBFB"/>
        </a:solidFill>
        <a:effectLst/>
      </p:bgPr>
    </p:bg>
    <p:spTree>
      <p:nvGrpSpPr>
        <p:cNvPr id="1" name=""/>
        <p:cNvGrpSpPr/>
        <p:nvPr/>
      </p:nvGrpSpPr>
      <p:grpSpPr>
        <a:xfrm>
          <a:off x="0" y="0"/>
          <a:ext cx="0" cy="0"/>
          <a:chOff x="0" y="0"/>
          <a:chExt cx="0" cy="0"/>
        </a:xfrm>
      </p:grpSpPr>
      <p:pic>
        <p:nvPicPr>
          <p:cNvPr id="9" name="グラフィックス 8" descr="豚の貯金箱 枠線">
            <a:extLst>
              <a:ext uri="{FF2B5EF4-FFF2-40B4-BE49-F238E27FC236}">
                <a16:creationId xmlns:a16="http://schemas.microsoft.com/office/drawing/2014/main" id="{44C16DD1-6853-46DF-801B-24B5677C43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sp>
        <p:nvSpPr>
          <p:cNvPr id="6" name="楕円 5">
            <a:extLst>
              <a:ext uri="{FF2B5EF4-FFF2-40B4-BE49-F238E27FC236}">
                <a16:creationId xmlns:a16="http://schemas.microsoft.com/office/drawing/2014/main" id="{860B6C9D-9C60-41C6-8BDD-DDA73820FDB8}"/>
              </a:ext>
            </a:extLst>
          </p:cNvPr>
          <p:cNvSpPr/>
          <p:nvPr/>
        </p:nvSpPr>
        <p:spPr>
          <a:xfrm>
            <a:off x="544530" y="1878873"/>
            <a:ext cx="11531500" cy="4583572"/>
          </a:xfrm>
          <a:prstGeom prst="ellipse">
            <a:avLst/>
          </a:prstGeom>
          <a:solidFill>
            <a:srgbClr val="92D050"/>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ln>
                  <a:solidFill>
                    <a:schemeClr val="tx1"/>
                  </a:solidFill>
                </a:ln>
                <a:solidFill>
                  <a:schemeClr val="tx1"/>
                </a:solidFill>
                <a:latin typeface="Meiryo UI" panose="020B0604030504040204" pitchFamily="50" charset="-128"/>
                <a:ea typeface="Meiryo UI" panose="020B0604030504040204" pitchFamily="50" charset="-128"/>
              </a:rPr>
              <a:t>カテゴリーと支出金額を入力すれば</a:t>
            </a:r>
            <a:endParaRPr kumimoji="1" lang="en-US" altLang="ja-JP" sz="4400" dirty="0">
              <a:ln>
                <a:solidFill>
                  <a:schemeClr val="tx1"/>
                </a:solidFill>
              </a:ln>
              <a:solidFill>
                <a:schemeClr val="tx1"/>
              </a:solidFill>
              <a:latin typeface="Meiryo UI" panose="020B0604030504040204" pitchFamily="50" charset="-128"/>
              <a:ea typeface="Meiryo UI" panose="020B0604030504040204" pitchFamily="50" charset="-128"/>
            </a:endParaRPr>
          </a:p>
          <a:p>
            <a:pPr algn="ctr"/>
            <a:r>
              <a:rPr kumimoji="1" lang="ja-JP" altLang="en-US" sz="4400" dirty="0">
                <a:ln>
                  <a:solidFill>
                    <a:schemeClr val="tx1"/>
                  </a:solidFill>
                </a:ln>
                <a:solidFill>
                  <a:schemeClr val="tx1"/>
                </a:solidFill>
                <a:latin typeface="Meiryo UI" panose="020B0604030504040204" pitchFamily="50" charset="-128"/>
                <a:ea typeface="Meiryo UI" panose="020B0604030504040204" pitchFamily="50" charset="-128"/>
              </a:rPr>
              <a:t>家計簿の記入は</a:t>
            </a:r>
            <a:r>
              <a:rPr kumimoji="1" lang="en-US" altLang="ja-JP" sz="4400" dirty="0">
                <a:ln>
                  <a:solidFill>
                    <a:schemeClr val="tx1"/>
                  </a:solidFill>
                </a:ln>
                <a:solidFill>
                  <a:schemeClr val="tx1"/>
                </a:solidFill>
                <a:latin typeface="Meiryo UI" panose="020B0604030504040204" pitchFamily="50" charset="-128"/>
                <a:ea typeface="Meiryo UI" panose="020B0604030504040204" pitchFamily="50" charset="-128"/>
              </a:rPr>
              <a:t>OK</a:t>
            </a:r>
            <a:r>
              <a:rPr kumimoji="1" lang="ja-JP" altLang="en-US" sz="4400" dirty="0">
                <a:ln>
                  <a:solidFill>
                    <a:schemeClr val="tx1"/>
                  </a:solidFill>
                </a:ln>
                <a:solidFill>
                  <a:schemeClr val="tx1"/>
                </a:solidFill>
                <a:latin typeface="Meiryo UI" panose="020B0604030504040204" pitchFamily="50" charset="-128"/>
                <a:ea typeface="Meiryo UI" panose="020B0604030504040204" pitchFamily="50" charset="-128"/>
              </a:rPr>
              <a:t>！！！</a:t>
            </a:r>
            <a:endParaRPr kumimoji="1" lang="en-US" altLang="ja-JP" sz="4400" dirty="0">
              <a:ln>
                <a:solidFill>
                  <a:schemeClr val="tx1"/>
                </a:solidFill>
              </a:ln>
              <a:solidFill>
                <a:schemeClr val="tx1"/>
              </a:solidFill>
              <a:latin typeface="Meiryo UI" panose="020B0604030504040204" pitchFamily="50" charset="-128"/>
              <a:ea typeface="Meiryo UI" panose="020B0604030504040204" pitchFamily="50" charset="-128"/>
            </a:endParaRPr>
          </a:p>
        </p:txBody>
      </p:sp>
      <p:grpSp>
        <p:nvGrpSpPr>
          <p:cNvPr id="15" name="グループ化 14">
            <a:extLst>
              <a:ext uri="{FF2B5EF4-FFF2-40B4-BE49-F238E27FC236}">
                <a16:creationId xmlns:a16="http://schemas.microsoft.com/office/drawing/2014/main" id="{8F99713F-ADA8-47CF-ABCD-C51533CE753B}"/>
              </a:ext>
            </a:extLst>
          </p:cNvPr>
          <p:cNvGrpSpPr/>
          <p:nvPr/>
        </p:nvGrpSpPr>
        <p:grpSpPr>
          <a:xfrm>
            <a:off x="155932" y="201086"/>
            <a:ext cx="6598128" cy="1288667"/>
            <a:chOff x="0" y="89"/>
            <a:chExt cx="9804757" cy="1626974"/>
          </a:xfrm>
          <a:scene3d>
            <a:camera prst="orthographicFront"/>
            <a:lightRig rig="chilly" dir="t"/>
          </a:scene3d>
        </p:grpSpPr>
        <p:sp>
          <p:nvSpPr>
            <p:cNvPr id="16" name="四角形: 角を丸くする 15">
              <a:extLst>
                <a:ext uri="{FF2B5EF4-FFF2-40B4-BE49-F238E27FC236}">
                  <a16:creationId xmlns:a16="http://schemas.microsoft.com/office/drawing/2014/main" id="{5FD46F18-0015-460B-978A-531EEC93104E}"/>
                </a:ext>
              </a:extLst>
            </p:cNvPr>
            <p:cNvSpPr/>
            <p:nvPr/>
          </p:nvSpPr>
          <p:spPr>
            <a:xfrm>
              <a:off x="0" y="89"/>
              <a:ext cx="9804757" cy="1626974"/>
            </a:xfrm>
            <a:prstGeom prst="roundRect">
              <a:avLst/>
            </a:prstGeom>
            <a:solidFill>
              <a:schemeClr val="accent5">
                <a:lumMod val="75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0"/>
                <a:satOff val="0"/>
                <a:lumOff val="0"/>
                <a:alphaOff val="0"/>
              </a:schemeClr>
            </a:effectRef>
            <a:fontRef idx="minor">
              <a:schemeClr val="lt1"/>
            </a:fontRef>
          </p:style>
        </p:sp>
        <p:sp>
          <p:nvSpPr>
            <p:cNvPr id="17" name="四角形: 角を丸くする 4">
              <a:extLst>
                <a:ext uri="{FF2B5EF4-FFF2-40B4-BE49-F238E27FC236}">
                  <a16:creationId xmlns:a16="http://schemas.microsoft.com/office/drawing/2014/main" id="{A73341B9-3AD2-4241-A09F-EAD9E9716567}"/>
                </a:ext>
              </a:extLst>
            </p:cNvPr>
            <p:cNvSpPr txBox="1"/>
            <p:nvPr/>
          </p:nvSpPr>
          <p:spPr>
            <a:xfrm>
              <a:off x="79422" y="79511"/>
              <a:ext cx="9645913" cy="14681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9558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Quire Sans Pro Light"/>
                  <a:ea typeface="+mn-ea"/>
                  <a:cs typeface="+mn-cs"/>
                </a:rPr>
                <a:t>支出を入力するだけでいい！</a:t>
              </a:r>
              <a:endParaRPr kumimoji="1" lang="en-US" altLang="ja-JP" sz="2800" kern="1200" dirty="0">
                <a:ln>
                  <a:solidFill>
                    <a:schemeClr val="accent5">
                      <a:lumMod val="75000"/>
                    </a:schemeClr>
                  </a:solidFill>
                </a:ln>
                <a:solidFill>
                  <a:schemeClr val="tx1"/>
                </a:solidFill>
                <a:latin typeface="Quire Sans Pro Light"/>
                <a:ea typeface="+mn-ea"/>
                <a:cs typeface="+mn-cs"/>
              </a:endParaRPr>
            </a:p>
            <a:p>
              <a:pPr marL="0" lvl="0" indent="0" algn="ctr" defTabSz="19558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Quire Sans Pro Light"/>
                  <a:ea typeface="+mn-ea"/>
                  <a:cs typeface="+mn-cs"/>
                </a:rPr>
                <a:t>かんたん支出記録機能</a:t>
              </a:r>
            </a:p>
          </p:txBody>
        </p:sp>
      </p:grpSp>
    </p:spTree>
    <p:extLst>
      <p:ext uri="{BB962C8B-B14F-4D97-AF65-F5344CB8AC3E}">
        <p14:creationId xmlns:p14="http://schemas.microsoft.com/office/powerpoint/2010/main" val="1423222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9EBFB"/>
        </a:solidFill>
        <a:effectLst/>
      </p:bgPr>
    </p:bg>
    <p:spTree>
      <p:nvGrpSpPr>
        <p:cNvPr id="1" name=""/>
        <p:cNvGrpSpPr/>
        <p:nvPr/>
      </p:nvGrpSpPr>
      <p:grpSpPr>
        <a:xfrm>
          <a:off x="0" y="0"/>
          <a:ext cx="0" cy="0"/>
          <a:chOff x="0" y="0"/>
          <a:chExt cx="0" cy="0"/>
        </a:xfrm>
      </p:grpSpPr>
      <p:pic>
        <p:nvPicPr>
          <p:cNvPr id="9" name="グラフィックス 8" descr="豚の貯金箱 枠線">
            <a:extLst>
              <a:ext uri="{FF2B5EF4-FFF2-40B4-BE49-F238E27FC236}">
                <a16:creationId xmlns:a16="http://schemas.microsoft.com/office/drawing/2014/main" id="{44C16DD1-6853-46DF-801B-24B5677C43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sp>
        <p:nvSpPr>
          <p:cNvPr id="12" name="テキスト ボックス 11">
            <a:extLst>
              <a:ext uri="{FF2B5EF4-FFF2-40B4-BE49-F238E27FC236}">
                <a16:creationId xmlns:a16="http://schemas.microsoft.com/office/drawing/2014/main" id="{30E6A915-AE83-4645-BA29-F7A9F9C41BD2}"/>
              </a:ext>
            </a:extLst>
          </p:cNvPr>
          <p:cNvSpPr txBox="1"/>
          <p:nvPr/>
        </p:nvSpPr>
        <p:spPr>
          <a:xfrm>
            <a:off x="2024008" y="1974467"/>
            <a:ext cx="7643973" cy="461665"/>
          </a:xfrm>
          <a:prstGeom prst="rect">
            <a:avLst/>
          </a:prstGeom>
          <a:noFill/>
        </p:spPr>
        <p:txBody>
          <a:bodyPr wrap="square" rtlCol="0">
            <a:spAutoFit/>
          </a:bodyPr>
          <a:lstStyle/>
          <a:p>
            <a:pPr algn="ctr"/>
            <a:r>
              <a:rPr kumimoji="1" lang="ja-JP" altLang="en-US" sz="2400" dirty="0">
                <a:solidFill>
                  <a:schemeClr val="bg1"/>
                </a:solidFill>
                <a:latin typeface="Meiryo UI" panose="020B0604030504040204" pitchFamily="50" charset="-128"/>
                <a:ea typeface="Meiryo UI" panose="020B0604030504040204" pitchFamily="50" charset="-128"/>
              </a:rPr>
              <a:t>支出入力の動画をご覧ください！</a:t>
            </a:r>
            <a:endParaRPr kumimoji="1" lang="en-US" altLang="ja-JP" dirty="0">
              <a:solidFill>
                <a:schemeClr val="bg1"/>
              </a:solidFill>
              <a:latin typeface="Meiryo UI" panose="020B0604030504040204" pitchFamily="50" charset="-128"/>
              <a:ea typeface="Meiryo UI" panose="020B0604030504040204" pitchFamily="50" charset="-128"/>
            </a:endParaRPr>
          </a:p>
        </p:txBody>
      </p:sp>
      <p:pic>
        <p:nvPicPr>
          <p:cNvPr id="13" name="グラフィックス 12" descr="メディアを使用したプレゼンテーション 単色塗りつぶし">
            <a:extLst>
              <a:ext uri="{FF2B5EF4-FFF2-40B4-BE49-F238E27FC236}">
                <a16:creationId xmlns:a16="http://schemas.microsoft.com/office/drawing/2014/main" id="{B16E0241-3965-4C91-A616-3B3CB96A35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7197" y="2436132"/>
            <a:ext cx="3695700" cy="3695700"/>
          </a:xfrm>
          <a:prstGeom prst="rect">
            <a:avLst/>
          </a:prstGeom>
        </p:spPr>
      </p:pic>
      <p:grpSp>
        <p:nvGrpSpPr>
          <p:cNvPr id="14" name="グループ化 13">
            <a:extLst>
              <a:ext uri="{FF2B5EF4-FFF2-40B4-BE49-F238E27FC236}">
                <a16:creationId xmlns:a16="http://schemas.microsoft.com/office/drawing/2014/main" id="{504E9819-6B89-4D12-9F5C-79EA18E92F3C}"/>
              </a:ext>
            </a:extLst>
          </p:cNvPr>
          <p:cNvGrpSpPr/>
          <p:nvPr/>
        </p:nvGrpSpPr>
        <p:grpSpPr>
          <a:xfrm>
            <a:off x="155932" y="201086"/>
            <a:ext cx="6598128" cy="1288667"/>
            <a:chOff x="0" y="89"/>
            <a:chExt cx="9804757" cy="1626974"/>
          </a:xfrm>
          <a:scene3d>
            <a:camera prst="orthographicFront"/>
            <a:lightRig rig="chilly" dir="t"/>
          </a:scene3d>
        </p:grpSpPr>
        <p:sp>
          <p:nvSpPr>
            <p:cNvPr id="15" name="四角形: 角を丸くする 14">
              <a:extLst>
                <a:ext uri="{FF2B5EF4-FFF2-40B4-BE49-F238E27FC236}">
                  <a16:creationId xmlns:a16="http://schemas.microsoft.com/office/drawing/2014/main" id="{127DF811-3783-4840-A416-365475931D3E}"/>
                </a:ext>
              </a:extLst>
            </p:cNvPr>
            <p:cNvSpPr/>
            <p:nvPr/>
          </p:nvSpPr>
          <p:spPr>
            <a:xfrm>
              <a:off x="0" y="89"/>
              <a:ext cx="9804757" cy="1626974"/>
            </a:xfrm>
            <a:prstGeom prst="roundRect">
              <a:avLst/>
            </a:prstGeom>
            <a:solidFill>
              <a:schemeClr val="accent5">
                <a:lumMod val="75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0"/>
                <a:satOff val="0"/>
                <a:lumOff val="0"/>
                <a:alphaOff val="0"/>
              </a:schemeClr>
            </a:effectRef>
            <a:fontRef idx="minor">
              <a:schemeClr val="lt1"/>
            </a:fontRef>
          </p:style>
        </p:sp>
        <p:sp>
          <p:nvSpPr>
            <p:cNvPr id="16" name="四角形: 角を丸くする 4">
              <a:extLst>
                <a:ext uri="{FF2B5EF4-FFF2-40B4-BE49-F238E27FC236}">
                  <a16:creationId xmlns:a16="http://schemas.microsoft.com/office/drawing/2014/main" id="{D4B55A9B-D813-4D41-8E5C-3E4B0D7A3282}"/>
                </a:ext>
              </a:extLst>
            </p:cNvPr>
            <p:cNvSpPr txBox="1"/>
            <p:nvPr/>
          </p:nvSpPr>
          <p:spPr>
            <a:xfrm>
              <a:off x="79422" y="79511"/>
              <a:ext cx="9645913" cy="14681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9558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Quire Sans Pro Light"/>
                  <a:ea typeface="+mn-ea"/>
                  <a:cs typeface="+mn-cs"/>
                </a:rPr>
                <a:t>支出を入力するだけでいい！</a:t>
              </a:r>
              <a:endParaRPr kumimoji="1" lang="en-US" altLang="ja-JP" sz="2800" kern="1200" dirty="0">
                <a:ln>
                  <a:solidFill>
                    <a:schemeClr val="accent5">
                      <a:lumMod val="75000"/>
                    </a:schemeClr>
                  </a:solidFill>
                </a:ln>
                <a:solidFill>
                  <a:schemeClr val="tx1"/>
                </a:solidFill>
                <a:latin typeface="Quire Sans Pro Light"/>
                <a:ea typeface="+mn-ea"/>
                <a:cs typeface="+mn-cs"/>
              </a:endParaRPr>
            </a:p>
            <a:p>
              <a:pPr marL="0" lvl="0" indent="0" algn="ctr" defTabSz="19558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Quire Sans Pro Light"/>
                  <a:ea typeface="+mn-ea"/>
                  <a:cs typeface="+mn-cs"/>
                </a:rPr>
                <a:t>かんたん支出記録機能</a:t>
              </a:r>
            </a:p>
          </p:txBody>
        </p:sp>
      </p:grpSp>
    </p:spTree>
    <p:extLst>
      <p:ext uri="{BB962C8B-B14F-4D97-AF65-F5344CB8AC3E}">
        <p14:creationId xmlns:p14="http://schemas.microsoft.com/office/powerpoint/2010/main" val="903896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EBF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05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9EBFB"/>
        </a:solidFill>
        <a:effectLst/>
      </p:bgPr>
    </p:bg>
    <p:spTree>
      <p:nvGrpSpPr>
        <p:cNvPr id="1" name=""/>
        <p:cNvGrpSpPr/>
        <p:nvPr/>
      </p:nvGrpSpPr>
      <p:grpSpPr>
        <a:xfrm>
          <a:off x="0" y="0"/>
          <a:ext cx="0" cy="0"/>
          <a:chOff x="0" y="0"/>
          <a:chExt cx="0" cy="0"/>
        </a:xfrm>
      </p:grpSpPr>
      <p:pic>
        <p:nvPicPr>
          <p:cNvPr id="33" name="グラフィックス 32" descr="豚の貯金箱 枠線">
            <a:extLst>
              <a:ext uri="{FF2B5EF4-FFF2-40B4-BE49-F238E27FC236}">
                <a16:creationId xmlns:a16="http://schemas.microsoft.com/office/drawing/2014/main" id="{09526272-D635-43A4-A2CD-99BDA5C8BB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6608" y="529542"/>
            <a:ext cx="6598127" cy="6598127"/>
          </a:xfrm>
          <a:prstGeom prst="rect">
            <a:avLst/>
          </a:prstGeom>
        </p:spPr>
      </p:pic>
      <p:sp>
        <p:nvSpPr>
          <p:cNvPr id="25" name="テキスト ボックス 24">
            <a:extLst>
              <a:ext uri="{FF2B5EF4-FFF2-40B4-BE49-F238E27FC236}">
                <a16:creationId xmlns:a16="http://schemas.microsoft.com/office/drawing/2014/main" id="{DDAF5E57-4B57-4A72-87B9-6B14FE3BE04F}"/>
              </a:ext>
            </a:extLst>
          </p:cNvPr>
          <p:cNvSpPr txBox="1"/>
          <p:nvPr/>
        </p:nvSpPr>
        <p:spPr>
          <a:xfrm>
            <a:off x="435036" y="1701176"/>
            <a:ext cx="10220325" cy="461665"/>
          </a:xfrm>
          <a:prstGeom prst="rect">
            <a:avLst/>
          </a:prstGeom>
          <a:noFill/>
        </p:spPr>
        <p:txBody>
          <a:bodyPr wrap="square" rtlCol="0">
            <a:spAutoFit/>
          </a:bodyPr>
          <a:lstStyle/>
          <a:p>
            <a:r>
              <a:rPr kumimoji="1" lang="ja-JP" altLang="en-US" sz="2400" dirty="0">
                <a:solidFill>
                  <a:schemeClr val="bg1"/>
                </a:solidFill>
                <a:latin typeface="Meiryo UI" panose="020B0604030504040204" pitchFamily="50" charset="-128"/>
                <a:ea typeface="Meiryo UI" panose="020B0604030504040204" pitchFamily="50" charset="-128"/>
              </a:rPr>
              <a:t>達成状況が一目でわかる！</a:t>
            </a:r>
            <a:r>
              <a:rPr kumimoji="1" lang="en-US" altLang="ja-JP" sz="2400" dirty="0">
                <a:solidFill>
                  <a:schemeClr val="bg1"/>
                </a:solidFill>
                <a:latin typeface="Meiryo UI" panose="020B0604030504040204" pitchFamily="50" charset="-128"/>
                <a:ea typeface="Meiryo UI" panose="020B0604030504040204" pitchFamily="50" charset="-128"/>
              </a:rPr>
              <a:t>(</a:t>
            </a:r>
            <a:r>
              <a:rPr kumimoji="1" lang="ja-JP" altLang="en-US" sz="2400" dirty="0">
                <a:solidFill>
                  <a:schemeClr val="bg1"/>
                </a:solidFill>
                <a:latin typeface="Meiryo UI" panose="020B0604030504040204" pitchFamily="50" charset="-128"/>
                <a:ea typeface="Meiryo UI" panose="020B0604030504040204" pitchFamily="50" charset="-128"/>
              </a:rPr>
              <a:t>カレンダー画面下部</a:t>
            </a:r>
            <a:r>
              <a:rPr kumimoji="1" lang="en-US" altLang="ja-JP" sz="2400" dirty="0">
                <a:solidFill>
                  <a:schemeClr val="bg1"/>
                </a:solidFill>
                <a:latin typeface="Meiryo UI" panose="020B0604030504040204" pitchFamily="50" charset="-128"/>
                <a:ea typeface="Meiryo UI" panose="020B0604030504040204" pitchFamily="50" charset="-128"/>
              </a:rPr>
              <a:t>)</a:t>
            </a:r>
          </a:p>
        </p:txBody>
      </p:sp>
      <p:cxnSp>
        <p:nvCxnSpPr>
          <p:cNvPr id="16" name="直線矢印コネクタ 15">
            <a:extLst>
              <a:ext uri="{FF2B5EF4-FFF2-40B4-BE49-F238E27FC236}">
                <a16:creationId xmlns:a16="http://schemas.microsoft.com/office/drawing/2014/main" id="{B28573F4-7F5F-4F7C-92EF-A61F54E0B10C}"/>
              </a:ext>
            </a:extLst>
          </p:cNvPr>
          <p:cNvCxnSpPr>
            <a:cxnSpLocks/>
          </p:cNvCxnSpPr>
          <p:nvPr/>
        </p:nvCxnSpPr>
        <p:spPr>
          <a:xfrm>
            <a:off x="2126751" y="4691384"/>
            <a:ext cx="582457" cy="517615"/>
          </a:xfrm>
          <a:prstGeom prst="straightConnector1">
            <a:avLst/>
          </a:prstGeom>
          <a:ln w="38100" cap="flat" cmpd="sng" algn="ctr">
            <a:solidFill>
              <a:schemeClr val="accent5">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直線矢印コネクタ 23">
            <a:extLst>
              <a:ext uri="{FF2B5EF4-FFF2-40B4-BE49-F238E27FC236}">
                <a16:creationId xmlns:a16="http://schemas.microsoft.com/office/drawing/2014/main" id="{78451479-C092-413D-88DE-043B7F1F5ABD}"/>
              </a:ext>
            </a:extLst>
          </p:cNvPr>
          <p:cNvCxnSpPr>
            <a:cxnSpLocks/>
            <a:stCxn id="31" idx="3"/>
          </p:cNvCxnSpPr>
          <p:nvPr/>
        </p:nvCxnSpPr>
        <p:spPr>
          <a:xfrm flipV="1">
            <a:off x="5236591" y="4020165"/>
            <a:ext cx="454093" cy="552436"/>
          </a:xfrm>
          <a:prstGeom prst="straightConnector1">
            <a:avLst/>
          </a:prstGeom>
          <a:ln w="38100" cap="flat" cmpd="sng" algn="ctr">
            <a:solidFill>
              <a:schemeClr val="accent5">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直線矢印コネクタ 25">
            <a:extLst>
              <a:ext uri="{FF2B5EF4-FFF2-40B4-BE49-F238E27FC236}">
                <a16:creationId xmlns:a16="http://schemas.microsoft.com/office/drawing/2014/main" id="{5212CC15-504E-45D1-B6B3-FF6207639B72}"/>
              </a:ext>
            </a:extLst>
          </p:cNvPr>
          <p:cNvCxnSpPr>
            <a:cxnSpLocks/>
          </p:cNvCxnSpPr>
          <p:nvPr/>
        </p:nvCxnSpPr>
        <p:spPr>
          <a:xfrm>
            <a:off x="7855785" y="4742753"/>
            <a:ext cx="582457" cy="517615"/>
          </a:xfrm>
          <a:prstGeom prst="straightConnector1">
            <a:avLst/>
          </a:prstGeom>
          <a:ln w="38100" cap="flat" cmpd="sng" algn="ctr">
            <a:solidFill>
              <a:schemeClr val="accent5">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8" name="グループ化 17">
            <a:extLst>
              <a:ext uri="{FF2B5EF4-FFF2-40B4-BE49-F238E27FC236}">
                <a16:creationId xmlns:a16="http://schemas.microsoft.com/office/drawing/2014/main" id="{E28728B4-9F1D-4FBA-8DAA-780A8136FBD9}"/>
              </a:ext>
            </a:extLst>
          </p:cNvPr>
          <p:cNvGrpSpPr/>
          <p:nvPr/>
        </p:nvGrpSpPr>
        <p:grpSpPr>
          <a:xfrm>
            <a:off x="162328" y="150672"/>
            <a:ext cx="6275633" cy="1427286"/>
            <a:chOff x="0" y="1639199"/>
            <a:chExt cx="9804757" cy="1626974"/>
          </a:xfrm>
          <a:scene3d>
            <a:camera prst="orthographicFront"/>
            <a:lightRig rig="chilly" dir="t"/>
          </a:scene3d>
        </p:grpSpPr>
        <p:sp>
          <p:nvSpPr>
            <p:cNvPr id="22" name="四角形: 角を丸くする 21">
              <a:extLst>
                <a:ext uri="{FF2B5EF4-FFF2-40B4-BE49-F238E27FC236}">
                  <a16:creationId xmlns:a16="http://schemas.microsoft.com/office/drawing/2014/main" id="{16333EC4-6C5F-4CDF-9D45-44D8A9B169A6}"/>
                </a:ext>
              </a:extLst>
            </p:cNvPr>
            <p:cNvSpPr/>
            <p:nvPr/>
          </p:nvSpPr>
          <p:spPr>
            <a:xfrm>
              <a:off x="0" y="1639199"/>
              <a:ext cx="9804757" cy="1626974"/>
            </a:xfrm>
            <a:prstGeom prst="roundRect">
              <a:avLst/>
            </a:prstGeom>
            <a:solidFill>
              <a:schemeClr val="accent5">
                <a:lumMod val="75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405887"/>
                <a:satOff val="-1253"/>
                <a:lumOff val="29606"/>
                <a:alphaOff val="0"/>
              </a:schemeClr>
            </a:effectRef>
            <a:fontRef idx="minor">
              <a:schemeClr val="lt1"/>
            </a:fontRef>
          </p:style>
        </p:sp>
        <p:sp>
          <p:nvSpPr>
            <p:cNvPr id="30" name="四角形: 角を丸くする 4">
              <a:extLst>
                <a:ext uri="{FF2B5EF4-FFF2-40B4-BE49-F238E27FC236}">
                  <a16:creationId xmlns:a16="http://schemas.microsoft.com/office/drawing/2014/main" id="{2C7FB45C-0E73-4EA0-86FC-0C163B43E7D3}"/>
                </a:ext>
              </a:extLst>
            </p:cNvPr>
            <p:cNvSpPr txBox="1"/>
            <p:nvPr/>
          </p:nvSpPr>
          <p:spPr>
            <a:xfrm>
              <a:off x="79422" y="1718621"/>
              <a:ext cx="9645913" cy="14681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ハマって毎日ログイン間違いなし！</a:t>
              </a:r>
              <a:endPar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marL="0" lvl="0" indent="0" algn="ctr" defTabSz="12446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キャラクター育成機能</a:t>
              </a:r>
            </a:p>
          </p:txBody>
        </p:sp>
      </p:grpSp>
      <p:pic>
        <p:nvPicPr>
          <p:cNvPr id="3" name="図 2" descr="スクリーンショット, 抽象, モニター, コンピュータ が含まれている画像&#10;&#10;自動的に生成された説明">
            <a:extLst>
              <a:ext uri="{FF2B5EF4-FFF2-40B4-BE49-F238E27FC236}">
                <a16:creationId xmlns:a16="http://schemas.microsoft.com/office/drawing/2014/main" id="{9043DD2F-55BD-491E-B0D4-7F6DD18CED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766" y="2383634"/>
            <a:ext cx="3604710" cy="2090732"/>
          </a:xfrm>
          <a:prstGeom prst="rect">
            <a:avLst/>
          </a:prstGeom>
        </p:spPr>
      </p:pic>
      <p:pic>
        <p:nvPicPr>
          <p:cNvPr id="6" name="図 5" descr="グラフィカル ユーザー インターフェイス&#10;&#10;自動的に生成された説明">
            <a:extLst>
              <a:ext uri="{FF2B5EF4-FFF2-40B4-BE49-F238E27FC236}">
                <a16:creationId xmlns:a16="http://schemas.microsoft.com/office/drawing/2014/main" id="{EA06DB47-D0BD-4F62-BE98-B5E2003D19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9925" y="4742753"/>
            <a:ext cx="3651722" cy="2076874"/>
          </a:xfrm>
          <a:prstGeom prst="rect">
            <a:avLst/>
          </a:prstGeom>
        </p:spPr>
      </p:pic>
      <p:pic>
        <p:nvPicPr>
          <p:cNvPr id="9" name="図 8" descr="グラフィカル ユーザー インターフェイス, Web サイト&#10;&#10;自動的に生成された説明">
            <a:extLst>
              <a:ext uri="{FF2B5EF4-FFF2-40B4-BE49-F238E27FC236}">
                <a16:creationId xmlns:a16="http://schemas.microsoft.com/office/drawing/2014/main" id="{B2BEF32C-6F6E-463E-96B3-A50C3624B7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8570" y="2383634"/>
            <a:ext cx="3824970" cy="2114818"/>
          </a:xfrm>
          <a:prstGeom prst="rect">
            <a:avLst/>
          </a:prstGeom>
        </p:spPr>
      </p:pic>
      <p:sp>
        <p:nvSpPr>
          <p:cNvPr id="12" name="テキスト ボックス 11">
            <a:extLst>
              <a:ext uri="{FF2B5EF4-FFF2-40B4-BE49-F238E27FC236}">
                <a16:creationId xmlns:a16="http://schemas.microsoft.com/office/drawing/2014/main" id="{3B8F7419-15E1-45BC-A7C9-7B25C98DACB8}"/>
              </a:ext>
            </a:extLst>
          </p:cNvPr>
          <p:cNvSpPr txBox="1"/>
          <p:nvPr/>
        </p:nvSpPr>
        <p:spPr>
          <a:xfrm>
            <a:off x="832650" y="4519000"/>
            <a:ext cx="1273996" cy="369332"/>
          </a:xfrm>
          <a:prstGeom prst="rect">
            <a:avLst/>
          </a:prstGeom>
          <a:noFill/>
        </p:spPr>
        <p:txBody>
          <a:bodyPr wrap="square" rtlCol="0">
            <a:spAutoFit/>
          </a:bodyPr>
          <a:lstStyle/>
          <a:p>
            <a:r>
              <a:rPr kumimoji="1" lang="en-US" altLang="ja-JP" dirty="0">
                <a:solidFill>
                  <a:schemeClr val="bg1"/>
                </a:solidFill>
                <a:latin typeface="Meiryo UI" panose="020B0604030504040204" pitchFamily="50" charset="-128"/>
                <a:ea typeface="Meiryo UI" panose="020B0604030504040204" pitchFamily="50" charset="-128"/>
              </a:rPr>
              <a:t>0</a:t>
            </a:r>
            <a:r>
              <a:rPr kumimoji="1" lang="ja-JP" altLang="en-US" dirty="0">
                <a:solidFill>
                  <a:schemeClr val="bg1"/>
                </a:solidFill>
                <a:latin typeface="Meiryo UI" panose="020B0604030504040204" pitchFamily="50" charset="-128"/>
                <a:ea typeface="Meiryo UI" panose="020B0604030504040204" pitchFamily="50" charset="-128"/>
              </a:rPr>
              <a:t>～</a:t>
            </a:r>
            <a:r>
              <a:rPr kumimoji="1" lang="en-US" altLang="ja-JP" dirty="0">
                <a:solidFill>
                  <a:schemeClr val="bg1"/>
                </a:solidFill>
                <a:latin typeface="Meiryo UI" panose="020B0604030504040204" pitchFamily="50" charset="-128"/>
                <a:ea typeface="Meiryo UI" panose="020B0604030504040204" pitchFamily="50" charset="-128"/>
              </a:rPr>
              <a:t>25</a:t>
            </a:r>
            <a:r>
              <a:rPr kumimoji="1" lang="ja-JP" altLang="en-US" dirty="0">
                <a:solidFill>
                  <a:schemeClr val="bg1"/>
                </a:solidFill>
                <a:latin typeface="Meiryo UI" panose="020B0604030504040204" pitchFamily="50" charset="-128"/>
                <a:ea typeface="Meiryo UI" panose="020B0604030504040204" pitchFamily="50" charset="-128"/>
              </a:rPr>
              <a:t>％</a:t>
            </a:r>
          </a:p>
        </p:txBody>
      </p:sp>
      <p:sp>
        <p:nvSpPr>
          <p:cNvPr id="31" name="テキスト ボックス 30">
            <a:extLst>
              <a:ext uri="{FF2B5EF4-FFF2-40B4-BE49-F238E27FC236}">
                <a16:creationId xmlns:a16="http://schemas.microsoft.com/office/drawing/2014/main" id="{15914DE3-8431-452C-A1E8-0937C915394C}"/>
              </a:ext>
            </a:extLst>
          </p:cNvPr>
          <p:cNvSpPr txBox="1"/>
          <p:nvPr/>
        </p:nvSpPr>
        <p:spPr>
          <a:xfrm>
            <a:off x="3962595" y="4387935"/>
            <a:ext cx="1273996" cy="369332"/>
          </a:xfrm>
          <a:prstGeom prst="rect">
            <a:avLst/>
          </a:prstGeom>
          <a:noFill/>
        </p:spPr>
        <p:txBody>
          <a:bodyPr wrap="square" rtlCol="0">
            <a:spAutoFit/>
          </a:bodyPr>
          <a:lstStyle/>
          <a:p>
            <a:r>
              <a:rPr kumimoji="1" lang="en-US" altLang="ja-JP" dirty="0">
                <a:solidFill>
                  <a:schemeClr val="bg1"/>
                </a:solidFill>
                <a:latin typeface="Meiryo UI" panose="020B0604030504040204" pitchFamily="50" charset="-128"/>
                <a:ea typeface="Meiryo UI" panose="020B0604030504040204" pitchFamily="50" charset="-128"/>
              </a:rPr>
              <a:t>26</a:t>
            </a:r>
            <a:r>
              <a:rPr kumimoji="1" lang="ja-JP" altLang="en-US" dirty="0">
                <a:solidFill>
                  <a:schemeClr val="bg1"/>
                </a:solidFill>
                <a:latin typeface="Meiryo UI" panose="020B0604030504040204" pitchFamily="50" charset="-128"/>
                <a:ea typeface="Meiryo UI" panose="020B0604030504040204" pitchFamily="50" charset="-128"/>
              </a:rPr>
              <a:t>～</a:t>
            </a:r>
            <a:r>
              <a:rPr lang="en-US" altLang="ja-JP" dirty="0">
                <a:solidFill>
                  <a:schemeClr val="bg1"/>
                </a:solidFill>
                <a:latin typeface="Meiryo UI" panose="020B0604030504040204" pitchFamily="50" charset="-128"/>
                <a:ea typeface="Meiryo UI" panose="020B0604030504040204" pitchFamily="50" charset="-128"/>
              </a:rPr>
              <a:t>50</a:t>
            </a:r>
            <a:r>
              <a:rPr kumimoji="1" lang="ja-JP" altLang="en-US" dirty="0">
                <a:solidFill>
                  <a:schemeClr val="bg1"/>
                </a:solidFill>
                <a:latin typeface="Meiryo UI" panose="020B0604030504040204" pitchFamily="50" charset="-128"/>
                <a:ea typeface="Meiryo UI" panose="020B0604030504040204" pitchFamily="50" charset="-128"/>
              </a:rPr>
              <a:t>％</a:t>
            </a:r>
          </a:p>
        </p:txBody>
      </p:sp>
      <p:sp>
        <p:nvSpPr>
          <p:cNvPr id="32" name="テキスト ボックス 31">
            <a:extLst>
              <a:ext uri="{FF2B5EF4-FFF2-40B4-BE49-F238E27FC236}">
                <a16:creationId xmlns:a16="http://schemas.microsoft.com/office/drawing/2014/main" id="{054DE7E1-5B7D-490F-BA75-2EF9C1AC7B2C}"/>
              </a:ext>
            </a:extLst>
          </p:cNvPr>
          <p:cNvSpPr txBox="1"/>
          <p:nvPr/>
        </p:nvSpPr>
        <p:spPr>
          <a:xfrm>
            <a:off x="8399663" y="4528368"/>
            <a:ext cx="1273996" cy="369332"/>
          </a:xfrm>
          <a:prstGeom prst="rect">
            <a:avLst/>
          </a:prstGeom>
          <a:noFill/>
        </p:spPr>
        <p:txBody>
          <a:bodyPr wrap="square" rtlCol="0">
            <a:spAutoFit/>
          </a:bodyPr>
          <a:lstStyle/>
          <a:p>
            <a:r>
              <a:rPr lang="en-US" altLang="ja-JP" dirty="0">
                <a:solidFill>
                  <a:schemeClr val="bg1"/>
                </a:solidFill>
                <a:latin typeface="Meiryo UI" panose="020B0604030504040204" pitchFamily="50" charset="-128"/>
                <a:ea typeface="Meiryo UI" panose="020B0604030504040204" pitchFamily="50" charset="-128"/>
              </a:rPr>
              <a:t>51~75</a:t>
            </a:r>
            <a:r>
              <a:rPr kumimoji="1" lang="ja-JP" altLang="en-US" dirty="0">
                <a:solidFill>
                  <a:schemeClr val="bg1"/>
                </a:solidFill>
                <a:latin typeface="Meiryo UI" panose="020B0604030504040204" pitchFamily="50" charset="-128"/>
                <a:ea typeface="Meiryo UI" panose="020B0604030504040204" pitchFamily="50" charset="-128"/>
              </a:rPr>
              <a:t>％</a:t>
            </a:r>
          </a:p>
        </p:txBody>
      </p:sp>
    </p:spTree>
    <p:extLst>
      <p:ext uri="{BB962C8B-B14F-4D97-AF65-F5344CB8AC3E}">
        <p14:creationId xmlns:p14="http://schemas.microsoft.com/office/powerpoint/2010/main" val="3118687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9EBFB"/>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180B9-6892-419E-BA96-34A2AF7B6C80}"/>
              </a:ext>
            </a:extLst>
          </p:cNvPr>
          <p:cNvSpPr txBox="1">
            <a:spLocks/>
          </p:cNvSpPr>
          <p:nvPr/>
        </p:nvSpPr>
        <p:spPr>
          <a:xfrm>
            <a:off x="838200" y="707029"/>
            <a:ext cx="10515600" cy="640080"/>
          </a:xfrm>
          <a:prstGeom prst="rect">
            <a:avLst/>
          </a:prstGeom>
        </p:spPr>
        <p:txBody>
          <a:bodyPr rtlCol="0">
            <a:normAutofit fontScale="92500" lnSpcReduction="200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kumimoji="0" lang="ja-JP" altLang="en-US" dirty="0">
                <a:ln>
                  <a:solidFill>
                    <a:schemeClr val="accent5">
                      <a:lumMod val="75000"/>
                    </a:schemeClr>
                  </a:solidFill>
                </a:ln>
                <a:solidFill>
                  <a:schemeClr val="accent5">
                    <a:lumMod val="75000"/>
                  </a:schemeClr>
                </a:solidFill>
                <a:latin typeface="Meiryo UI" panose="020B0604030504040204" pitchFamily="50" charset="-128"/>
                <a:ea typeface="Meiryo UI" panose="020B0604030504040204" pitchFamily="50" charset="-128"/>
              </a:rPr>
              <a:t>本アプリケーションの推し機能</a:t>
            </a:r>
          </a:p>
        </p:txBody>
      </p:sp>
      <p:graphicFrame>
        <p:nvGraphicFramePr>
          <p:cNvPr id="3" name="図表 2">
            <a:extLst>
              <a:ext uri="{FF2B5EF4-FFF2-40B4-BE49-F238E27FC236}">
                <a16:creationId xmlns:a16="http://schemas.microsoft.com/office/drawing/2014/main" id="{9A1C28F0-3044-4C90-8CCE-1C4256493069}"/>
              </a:ext>
            </a:extLst>
          </p:cNvPr>
          <p:cNvGraphicFramePr/>
          <p:nvPr>
            <p:extLst>
              <p:ext uri="{D42A27DB-BD31-4B8C-83A1-F6EECF244321}">
                <p14:modId xmlns:p14="http://schemas.microsoft.com/office/powerpoint/2010/main" val="3894013028"/>
              </p:ext>
            </p:extLst>
          </p:nvPr>
        </p:nvGraphicFramePr>
        <p:xfrm>
          <a:off x="1085850" y="1524001"/>
          <a:ext cx="9804757" cy="49053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グラフィックス 3" descr="豚の貯金箱 枠線">
            <a:extLst>
              <a:ext uri="{FF2B5EF4-FFF2-40B4-BE49-F238E27FC236}">
                <a16:creationId xmlns:a16="http://schemas.microsoft.com/office/drawing/2014/main" id="{B42052B2-9589-499D-8C65-61E376D336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61020" y="1710098"/>
            <a:ext cx="1210857" cy="1210857"/>
          </a:xfrm>
          <a:prstGeom prst="rect">
            <a:avLst/>
          </a:prstGeom>
        </p:spPr>
      </p:pic>
      <p:pic>
        <p:nvPicPr>
          <p:cNvPr id="5" name="グラフィックス 4" descr="ゲーム コントローラー 枠線">
            <a:extLst>
              <a:ext uri="{FF2B5EF4-FFF2-40B4-BE49-F238E27FC236}">
                <a16:creationId xmlns:a16="http://schemas.microsoft.com/office/drawing/2014/main" id="{67C27A63-A4BB-4952-8381-6BC562F12D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17659" y="3427899"/>
            <a:ext cx="1097577" cy="1097577"/>
          </a:xfrm>
          <a:prstGeom prst="rect">
            <a:avLst/>
          </a:prstGeom>
        </p:spPr>
      </p:pic>
      <p:pic>
        <p:nvPicPr>
          <p:cNvPr id="6" name="グラフィックス 5" descr="男性の集団 枠線">
            <a:extLst>
              <a:ext uri="{FF2B5EF4-FFF2-40B4-BE49-F238E27FC236}">
                <a16:creationId xmlns:a16="http://schemas.microsoft.com/office/drawing/2014/main" id="{0C0CA8E8-FE32-4A0E-A73E-4EFDE76ED4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34143" y="5071922"/>
            <a:ext cx="1081093" cy="1081093"/>
          </a:xfrm>
          <a:prstGeom prst="rect">
            <a:avLst/>
          </a:prstGeom>
        </p:spPr>
      </p:pic>
    </p:spTree>
    <p:extLst>
      <p:ext uri="{BB962C8B-B14F-4D97-AF65-F5344CB8AC3E}">
        <p14:creationId xmlns:p14="http://schemas.microsoft.com/office/powerpoint/2010/main" val="3471287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9EBFB"/>
        </a:solidFill>
        <a:effectLst/>
      </p:bgPr>
    </p:bg>
    <p:spTree>
      <p:nvGrpSpPr>
        <p:cNvPr id="1" name=""/>
        <p:cNvGrpSpPr/>
        <p:nvPr/>
      </p:nvGrpSpPr>
      <p:grpSpPr>
        <a:xfrm>
          <a:off x="0" y="0"/>
          <a:ext cx="0" cy="0"/>
          <a:chOff x="0" y="0"/>
          <a:chExt cx="0" cy="0"/>
        </a:xfrm>
      </p:grpSpPr>
      <p:pic>
        <p:nvPicPr>
          <p:cNvPr id="23" name="グラフィックス 22" descr="ゲーム コントローラー 枠線">
            <a:extLst>
              <a:ext uri="{FF2B5EF4-FFF2-40B4-BE49-F238E27FC236}">
                <a16:creationId xmlns:a16="http://schemas.microsoft.com/office/drawing/2014/main" id="{714267F6-E975-4499-99FA-1F6878A885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7961" y="1191861"/>
            <a:ext cx="5591711" cy="5591711"/>
          </a:xfrm>
          <a:prstGeom prst="rect">
            <a:avLst/>
          </a:prstGeom>
        </p:spPr>
      </p:pic>
      <p:pic>
        <p:nvPicPr>
          <p:cNvPr id="9" name="図 8">
            <a:extLst>
              <a:ext uri="{FF2B5EF4-FFF2-40B4-BE49-F238E27FC236}">
                <a16:creationId xmlns:a16="http://schemas.microsoft.com/office/drawing/2014/main" id="{99A145D6-5589-4ED5-8C10-F8C0AD4D1519}"/>
              </a:ext>
            </a:extLst>
          </p:cNvPr>
          <p:cNvPicPr>
            <a:picLocks noChangeAspect="1"/>
          </p:cNvPicPr>
          <p:nvPr/>
        </p:nvPicPr>
        <p:blipFill rotWithShape="1">
          <a:blip r:embed="rId5"/>
          <a:srcRect b="6228"/>
          <a:stretch/>
        </p:blipFill>
        <p:spPr>
          <a:xfrm>
            <a:off x="6646424" y="1849979"/>
            <a:ext cx="5174783" cy="4753170"/>
          </a:xfrm>
          <a:prstGeom prst="rect">
            <a:avLst/>
          </a:prstGeom>
        </p:spPr>
      </p:pic>
      <p:sp>
        <p:nvSpPr>
          <p:cNvPr id="2" name="テキスト ボックス 1">
            <a:extLst>
              <a:ext uri="{FF2B5EF4-FFF2-40B4-BE49-F238E27FC236}">
                <a16:creationId xmlns:a16="http://schemas.microsoft.com/office/drawing/2014/main" id="{91600024-C6C4-4579-B282-0195316AD4F0}"/>
              </a:ext>
            </a:extLst>
          </p:cNvPr>
          <p:cNvSpPr txBox="1"/>
          <p:nvPr/>
        </p:nvSpPr>
        <p:spPr>
          <a:xfrm>
            <a:off x="302612" y="3675055"/>
            <a:ext cx="6406498" cy="830997"/>
          </a:xfrm>
          <a:prstGeom prst="rect">
            <a:avLst/>
          </a:prstGeom>
          <a:noFill/>
        </p:spPr>
        <p:txBody>
          <a:bodyPr wrap="square" rtlCol="0">
            <a:spAutoFit/>
          </a:bodyPr>
          <a:lstStyle/>
          <a:p>
            <a:pPr algn="ctr"/>
            <a:r>
              <a:rPr kumimoji="1" lang="ja-JP" altLang="en-US" sz="2400" dirty="0">
                <a:solidFill>
                  <a:schemeClr val="bg1"/>
                </a:solidFill>
                <a:latin typeface="Meiryo UI" panose="020B0604030504040204" pitchFamily="50" charset="-128"/>
                <a:ea typeface="Meiryo UI" panose="020B0604030504040204" pitchFamily="50" charset="-128"/>
              </a:rPr>
              <a:t>目標登録をすると、「たまご」が貰える！</a:t>
            </a:r>
            <a:endParaRPr kumimoji="1" lang="en-US" altLang="ja-JP" sz="2400" dirty="0">
              <a:solidFill>
                <a:schemeClr val="bg1"/>
              </a:solidFill>
              <a:latin typeface="Meiryo UI" panose="020B0604030504040204" pitchFamily="50" charset="-128"/>
              <a:ea typeface="Meiryo UI" panose="020B0604030504040204" pitchFamily="50" charset="-128"/>
            </a:endParaRPr>
          </a:p>
          <a:p>
            <a:pPr algn="ctr"/>
            <a:r>
              <a:rPr kumimoji="1" lang="ja-JP" altLang="en-US" sz="2400" dirty="0">
                <a:solidFill>
                  <a:schemeClr val="bg1"/>
                </a:solidFill>
                <a:latin typeface="Meiryo UI" panose="020B0604030504040204" pitchFamily="50" charset="-128"/>
                <a:ea typeface="Meiryo UI" panose="020B0604030504040204" pitchFamily="50" charset="-128"/>
              </a:rPr>
              <a:t>何のキャラクターが出てくるかはお楽しみ！</a:t>
            </a:r>
            <a:endParaRPr kumimoji="1" lang="en-US" altLang="ja-JP" sz="2400" dirty="0">
              <a:solidFill>
                <a:schemeClr val="bg1"/>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9CD61C44-B3EF-4B64-AFC0-6160F82CDDA0}"/>
              </a:ext>
            </a:extLst>
          </p:cNvPr>
          <p:cNvSpPr txBox="1"/>
          <p:nvPr/>
        </p:nvSpPr>
        <p:spPr>
          <a:xfrm>
            <a:off x="317481" y="1705313"/>
            <a:ext cx="10220325" cy="523220"/>
          </a:xfrm>
          <a:prstGeom prst="rect">
            <a:avLst/>
          </a:prstGeom>
          <a:noFill/>
        </p:spPr>
        <p:txBody>
          <a:bodyPr wrap="square" rtlCol="0">
            <a:spAutoFit/>
          </a:bodyPr>
          <a:lstStyle/>
          <a:p>
            <a:r>
              <a:rPr kumimoji="1" lang="ja-JP" altLang="en-US" sz="2000" dirty="0">
                <a:solidFill>
                  <a:schemeClr val="bg1"/>
                </a:solidFill>
                <a:latin typeface="Meiryo UI" panose="020B0604030504040204" pitchFamily="50" charset="-128"/>
                <a:ea typeface="Meiryo UI" panose="020B0604030504040204" pitchFamily="50" charset="-128"/>
              </a:rPr>
              <a:t>・</a:t>
            </a:r>
            <a:r>
              <a:rPr kumimoji="1" lang="ja-JP" altLang="en-US" sz="2800" dirty="0">
                <a:solidFill>
                  <a:schemeClr val="bg1"/>
                </a:solidFill>
                <a:latin typeface="Meiryo UI" panose="020B0604030504040204" pitchFamily="50" charset="-128"/>
                <a:ea typeface="Meiryo UI" panose="020B0604030504040204" pitchFamily="50" charset="-128"/>
              </a:rPr>
              <a:t>たまごから誕生のシーン</a:t>
            </a:r>
            <a:endParaRPr kumimoji="1" lang="en-US" altLang="ja-JP" sz="2800" dirty="0">
              <a:solidFill>
                <a:schemeClr val="bg1"/>
              </a:solidFill>
              <a:latin typeface="Meiryo UI" panose="020B0604030504040204" pitchFamily="50" charset="-128"/>
              <a:ea typeface="Meiryo UI" panose="020B0604030504040204" pitchFamily="50" charset="-128"/>
            </a:endParaRPr>
          </a:p>
        </p:txBody>
      </p:sp>
      <p:grpSp>
        <p:nvGrpSpPr>
          <p:cNvPr id="10" name="グループ化 9">
            <a:extLst>
              <a:ext uri="{FF2B5EF4-FFF2-40B4-BE49-F238E27FC236}">
                <a16:creationId xmlns:a16="http://schemas.microsoft.com/office/drawing/2014/main" id="{F6593459-5AC1-48E2-BFEE-75C9A7ABE0D6}"/>
              </a:ext>
            </a:extLst>
          </p:cNvPr>
          <p:cNvGrpSpPr/>
          <p:nvPr/>
        </p:nvGrpSpPr>
        <p:grpSpPr>
          <a:xfrm>
            <a:off x="162328" y="150672"/>
            <a:ext cx="6275633" cy="1427286"/>
            <a:chOff x="0" y="1639199"/>
            <a:chExt cx="9804757" cy="1626974"/>
          </a:xfrm>
          <a:scene3d>
            <a:camera prst="orthographicFront"/>
            <a:lightRig rig="chilly" dir="t"/>
          </a:scene3d>
        </p:grpSpPr>
        <p:sp>
          <p:nvSpPr>
            <p:cNvPr id="11" name="四角形: 角を丸くする 10">
              <a:extLst>
                <a:ext uri="{FF2B5EF4-FFF2-40B4-BE49-F238E27FC236}">
                  <a16:creationId xmlns:a16="http://schemas.microsoft.com/office/drawing/2014/main" id="{F6F11D41-877E-4DCE-B5A5-13F102CFA671}"/>
                </a:ext>
              </a:extLst>
            </p:cNvPr>
            <p:cNvSpPr/>
            <p:nvPr/>
          </p:nvSpPr>
          <p:spPr>
            <a:xfrm>
              <a:off x="0" y="1639199"/>
              <a:ext cx="9804757" cy="1626974"/>
            </a:xfrm>
            <a:prstGeom prst="roundRect">
              <a:avLst/>
            </a:prstGeom>
            <a:solidFill>
              <a:schemeClr val="accent5">
                <a:lumMod val="75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405887"/>
                <a:satOff val="-1253"/>
                <a:lumOff val="29606"/>
                <a:alphaOff val="0"/>
              </a:schemeClr>
            </a:effectRef>
            <a:fontRef idx="minor">
              <a:schemeClr val="lt1"/>
            </a:fontRef>
          </p:style>
        </p:sp>
        <p:sp>
          <p:nvSpPr>
            <p:cNvPr id="12" name="四角形: 角を丸くする 4">
              <a:extLst>
                <a:ext uri="{FF2B5EF4-FFF2-40B4-BE49-F238E27FC236}">
                  <a16:creationId xmlns:a16="http://schemas.microsoft.com/office/drawing/2014/main" id="{B9A81E23-8AAA-4D48-9C83-5DAD376D8622}"/>
                </a:ext>
              </a:extLst>
            </p:cNvPr>
            <p:cNvSpPr txBox="1"/>
            <p:nvPr/>
          </p:nvSpPr>
          <p:spPr>
            <a:xfrm>
              <a:off x="79422" y="1718621"/>
              <a:ext cx="9645913" cy="14681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ハマって毎日ログイン間違いなし！</a:t>
              </a:r>
              <a:endPar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marL="0" lvl="0" indent="0" algn="ctr" defTabSz="12446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キャラクター育成機能</a:t>
              </a:r>
            </a:p>
          </p:txBody>
        </p:sp>
      </p:grpSp>
    </p:spTree>
    <p:extLst>
      <p:ext uri="{BB962C8B-B14F-4D97-AF65-F5344CB8AC3E}">
        <p14:creationId xmlns:p14="http://schemas.microsoft.com/office/powerpoint/2010/main" val="272125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9EBFB"/>
        </a:solidFill>
        <a:effectLst/>
      </p:bgPr>
    </p:bg>
    <p:spTree>
      <p:nvGrpSpPr>
        <p:cNvPr id="1" name=""/>
        <p:cNvGrpSpPr/>
        <p:nvPr/>
      </p:nvGrpSpPr>
      <p:grpSpPr>
        <a:xfrm>
          <a:off x="0" y="0"/>
          <a:ext cx="0" cy="0"/>
          <a:chOff x="0" y="0"/>
          <a:chExt cx="0" cy="0"/>
        </a:xfrm>
      </p:grpSpPr>
      <p:pic>
        <p:nvPicPr>
          <p:cNvPr id="23" name="グラフィックス 22" descr="ゲーム コントローラー 枠線">
            <a:extLst>
              <a:ext uri="{FF2B5EF4-FFF2-40B4-BE49-F238E27FC236}">
                <a16:creationId xmlns:a16="http://schemas.microsoft.com/office/drawing/2014/main" id="{714267F6-E975-4499-99FA-1F6878A885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7961" y="1191861"/>
            <a:ext cx="5591711" cy="5591711"/>
          </a:xfrm>
          <a:prstGeom prst="rect">
            <a:avLst/>
          </a:prstGeom>
        </p:spPr>
      </p:pic>
      <p:sp>
        <p:nvSpPr>
          <p:cNvPr id="10" name="テキスト ボックス 9">
            <a:extLst>
              <a:ext uri="{FF2B5EF4-FFF2-40B4-BE49-F238E27FC236}">
                <a16:creationId xmlns:a16="http://schemas.microsoft.com/office/drawing/2014/main" id="{0669C6D2-D8B4-484B-8A48-B9C9863998CC}"/>
              </a:ext>
            </a:extLst>
          </p:cNvPr>
          <p:cNvSpPr txBox="1"/>
          <p:nvPr/>
        </p:nvSpPr>
        <p:spPr>
          <a:xfrm>
            <a:off x="2024008" y="1974467"/>
            <a:ext cx="7643973" cy="461665"/>
          </a:xfrm>
          <a:prstGeom prst="rect">
            <a:avLst/>
          </a:prstGeom>
          <a:noFill/>
        </p:spPr>
        <p:txBody>
          <a:bodyPr wrap="square" rtlCol="0">
            <a:spAutoFit/>
          </a:bodyPr>
          <a:lstStyle/>
          <a:p>
            <a:pPr algn="ctr"/>
            <a:r>
              <a:rPr kumimoji="1" lang="ja-JP" altLang="en-US" sz="2400" dirty="0">
                <a:solidFill>
                  <a:schemeClr val="bg1"/>
                </a:solidFill>
                <a:latin typeface="Meiryo UI" panose="020B0604030504040204" pitchFamily="50" charset="-128"/>
                <a:ea typeface="Meiryo UI" panose="020B0604030504040204" pitchFamily="50" charset="-128"/>
              </a:rPr>
              <a:t>キャラクター誕生の動画をご覧ください！</a:t>
            </a:r>
            <a:endParaRPr kumimoji="1" lang="en-US" altLang="ja-JP" dirty="0">
              <a:solidFill>
                <a:schemeClr val="bg1"/>
              </a:solidFill>
              <a:latin typeface="Meiryo UI" panose="020B0604030504040204" pitchFamily="50" charset="-128"/>
              <a:ea typeface="Meiryo UI" panose="020B0604030504040204" pitchFamily="50" charset="-128"/>
            </a:endParaRPr>
          </a:p>
        </p:txBody>
      </p:sp>
      <p:pic>
        <p:nvPicPr>
          <p:cNvPr id="11" name="グラフィックス 10" descr="メディアを使用したプレゼンテーション 単色塗りつぶし">
            <a:extLst>
              <a:ext uri="{FF2B5EF4-FFF2-40B4-BE49-F238E27FC236}">
                <a16:creationId xmlns:a16="http://schemas.microsoft.com/office/drawing/2014/main" id="{7BD11705-E458-44AC-9187-BCB2FED7A4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7197" y="2436132"/>
            <a:ext cx="3695700" cy="3695700"/>
          </a:xfrm>
          <a:prstGeom prst="rect">
            <a:avLst/>
          </a:prstGeom>
        </p:spPr>
      </p:pic>
      <p:grpSp>
        <p:nvGrpSpPr>
          <p:cNvPr id="12" name="グループ化 11">
            <a:extLst>
              <a:ext uri="{FF2B5EF4-FFF2-40B4-BE49-F238E27FC236}">
                <a16:creationId xmlns:a16="http://schemas.microsoft.com/office/drawing/2014/main" id="{17F3BC91-9643-46AC-A1BE-39C90657B8B5}"/>
              </a:ext>
            </a:extLst>
          </p:cNvPr>
          <p:cNvGrpSpPr/>
          <p:nvPr/>
        </p:nvGrpSpPr>
        <p:grpSpPr>
          <a:xfrm>
            <a:off x="162328" y="150672"/>
            <a:ext cx="6275633" cy="1427286"/>
            <a:chOff x="0" y="1639199"/>
            <a:chExt cx="9804757" cy="1626974"/>
          </a:xfrm>
          <a:scene3d>
            <a:camera prst="orthographicFront"/>
            <a:lightRig rig="chilly" dir="t"/>
          </a:scene3d>
        </p:grpSpPr>
        <p:sp>
          <p:nvSpPr>
            <p:cNvPr id="13" name="四角形: 角を丸くする 12">
              <a:extLst>
                <a:ext uri="{FF2B5EF4-FFF2-40B4-BE49-F238E27FC236}">
                  <a16:creationId xmlns:a16="http://schemas.microsoft.com/office/drawing/2014/main" id="{064A8150-F768-4669-B661-0FBFCDCCA44E}"/>
                </a:ext>
              </a:extLst>
            </p:cNvPr>
            <p:cNvSpPr/>
            <p:nvPr/>
          </p:nvSpPr>
          <p:spPr>
            <a:xfrm>
              <a:off x="0" y="1639199"/>
              <a:ext cx="9804757" cy="1626974"/>
            </a:xfrm>
            <a:prstGeom prst="roundRect">
              <a:avLst/>
            </a:prstGeom>
            <a:solidFill>
              <a:schemeClr val="accent5">
                <a:lumMod val="75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405887"/>
                <a:satOff val="-1253"/>
                <a:lumOff val="29606"/>
                <a:alphaOff val="0"/>
              </a:schemeClr>
            </a:effectRef>
            <a:fontRef idx="minor">
              <a:schemeClr val="lt1"/>
            </a:fontRef>
          </p:style>
        </p:sp>
        <p:sp>
          <p:nvSpPr>
            <p:cNvPr id="14" name="四角形: 角を丸くする 4">
              <a:extLst>
                <a:ext uri="{FF2B5EF4-FFF2-40B4-BE49-F238E27FC236}">
                  <a16:creationId xmlns:a16="http://schemas.microsoft.com/office/drawing/2014/main" id="{6A994DA1-47AA-4A7D-802A-755918556624}"/>
                </a:ext>
              </a:extLst>
            </p:cNvPr>
            <p:cNvSpPr txBox="1"/>
            <p:nvPr/>
          </p:nvSpPr>
          <p:spPr>
            <a:xfrm>
              <a:off x="79422" y="1718621"/>
              <a:ext cx="9645913" cy="14681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ハマって毎日ログイン間違いなし！</a:t>
              </a:r>
              <a:endPar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marL="0" lvl="0" indent="0" algn="ctr" defTabSz="12446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キャラクター育成機能</a:t>
              </a:r>
            </a:p>
          </p:txBody>
        </p:sp>
      </p:grpSp>
    </p:spTree>
    <p:extLst>
      <p:ext uri="{BB962C8B-B14F-4D97-AF65-F5344CB8AC3E}">
        <p14:creationId xmlns:p14="http://schemas.microsoft.com/office/powerpoint/2010/main" val="2269103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9EBF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508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3" descr="鮮やかな色が飛び散ったベクター背景">
            <a:extLst>
              <a:ext uri="{FF2B5EF4-FFF2-40B4-BE49-F238E27FC236}">
                <a16:creationId xmlns:a16="http://schemas.microsoft.com/office/drawing/2014/main" id="{CB3899FA-9B31-FAE4-4682-B181B07B1804}"/>
              </a:ext>
            </a:extLst>
          </p:cNvPr>
          <p:cNvPicPr>
            <a:picLocks noChangeAspect="1"/>
          </p:cNvPicPr>
          <p:nvPr/>
        </p:nvPicPr>
        <p:blipFill rotWithShape="1">
          <a:blip r:embed="rId2"/>
          <a:srcRect t="17279"/>
          <a:stretch/>
        </p:blipFill>
        <p:spPr>
          <a:xfrm>
            <a:off x="20" y="10"/>
            <a:ext cx="12191979" cy="6857989"/>
          </a:xfrm>
          <a:prstGeom prst="rect">
            <a:avLst/>
          </a:prstGeom>
        </p:spPr>
      </p:pic>
      <p:sp>
        <p:nvSpPr>
          <p:cNvPr id="7" name="正方形/長方形 6">
            <a:extLst>
              <a:ext uri="{FF2B5EF4-FFF2-40B4-BE49-F238E27FC236}">
                <a16:creationId xmlns:a16="http://schemas.microsoft.com/office/drawing/2014/main" id="{FB5796B3-98FD-4C98-8B8E-D70D66033897}"/>
              </a:ext>
            </a:extLst>
          </p:cNvPr>
          <p:cNvSpPr/>
          <p:nvPr/>
        </p:nvSpPr>
        <p:spPr>
          <a:xfrm>
            <a:off x="504187" y="432975"/>
            <a:ext cx="11039475" cy="59817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サブタイトル 2">
            <a:extLst>
              <a:ext uri="{FF2B5EF4-FFF2-40B4-BE49-F238E27FC236}">
                <a16:creationId xmlns:a16="http://schemas.microsoft.com/office/drawing/2014/main" id="{A585E7D5-EE9A-4DC0-8D23-38AB560B5DC8}"/>
              </a:ext>
            </a:extLst>
          </p:cNvPr>
          <p:cNvSpPr>
            <a:spLocks noGrp="1"/>
          </p:cNvSpPr>
          <p:nvPr>
            <p:ph idx="1"/>
          </p:nvPr>
        </p:nvSpPr>
        <p:spPr>
          <a:xfrm>
            <a:off x="875992" y="1451025"/>
            <a:ext cx="5116200" cy="3838692"/>
          </a:xfrm>
        </p:spPr>
        <p:txBody>
          <a:bodyPr vert="horz" lIns="91440" tIns="45720" rIns="91440" bIns="45720" rtlCol="0" anchor="t">
            <a:normAutofit fontScale="25000" lnSpcReduction="20000"/>
          </a:bodyPr>
          <a:lstStyle/>
          <a:p>
            <a:pPr marL="0" indent="0">
              <a:buNone/>
            </a:pPr>
            <a:endParaRPr lang="en-US" altLang="ja-JP" sz="3200" dirty="0">
              <a:solidFill>
                <a:schemeClr val="bg1"/>
              </a:solidFill>
              <a:latin typeface="Meiryo UI" panose="020B0604030504040204" pitchFamily="50" charset="-128"/>
              <a:ea typeface="Meiryo UI" panose="020B0604030504040204" pitchFamily="50" charset="-128"/>
            </a:endParaRPr>
          </a:p>
          <a:p>
            <a:pPr marL="0" indent="0" algn="ctr">
              <a:buNone/>
            </a:pPr>
            <a:r>
              <a:rPr lang="ja-JP" altLang="en-US" sz="16000" dirty="0">
                <a:solidFill>
                  <a:schemeClr val="bg1"/>
                </a:solidFill>
                <a:latin typeface="Meiryo UI" panose="020B0604030504040204" pitchFamily="50" charset="-128"/>
                <a:ea typeface="Meiryo UI" panose="020B0604030504040204" pitchFamily="50" charset="-128"/>
              </a:rPr>
              <a:t>そこのあなた。</a:t>
            </a:r>
            <a:endParaRPr lang="en-US" altLang="ja-JP" sz="16000" dirty="0">
              <a:solidFill>
                <a:schemeClr val="bg1"/>
              </a:solidFill>
              <a:latin typeface="Meiryo UI" panose="020B0604030504040204" pitchFamily="50" charset="-128"/>
              <a:ea typeface="Meiryo UI" panose="020B0604030504040204" pitchFamily="50" charset="-128"/>
            </a:endParaRPr>
          </a:p>
          <a:p>
            <a:pPr marL="0" indent="0" algn="ctr">
              <a:buNone/>
            </a:pPr>
            <a:endParaRPr lang="en-US" altLang="ja-JP" sz="16000" dirty="0">
              <a:solidFill>
                <a:schemeClr val="bg1"/>
              </a:solidFill>
              <a:latin typeface="Meiryo UI" panose="020B0604030504040204" pitchFamily="50" charset="-128"/>
              <a:ea typeface="Meiryo UI" panose="020B0604030504040204" pitchFamily="50" charset="-128"/>
            </a:endParaRPr>
          </a:p>
          <a:p>
            <a:pPr marL="0" indent="0" algn="ctr">
              <a:buNone/>
            </a:pPr>
            <a:r>
              <a:rPr lang="ja-JP" altLang="en-US" sz="16000" dirty="0">
                <a:solidFill>
                  <a:schemeClr val="bg1"/>
                </a:solidFill>
                <a:latin typeface="Meiryo UI" panose="020B0604030504040204" pitchFamily="50" charset="-128"/>
                <a:ea typeface="Meiryo UI" panose="020B0604030504040204" pitchFamily="50" charset="-128"/>
              </a:rPr>
              <a:t>お金の管理、</a:t>
            </a:r>
            <a:endParaRPr lang="en-US" altLang="ja-JP" sz="16000" dirty="0">
              <a:solidFill>
                <a:schemeClr val="bg1"/>
              </a:solidFill>
              <a:latin typeface="Meiryo UI" panose="020B0604030504040204" pitchFamily="50" charset="-128"/>
              <a:ea typeface="Meiryo UI" panose="020B0604030504040204" pitchFamily="50" charset="-128"/>
            </a:endParaRPr>
          </a:p>
          <a:p>
            <a:pPr marL="0" indent="0" algn="ctr">
              <a:buNone/>
            </a:pPr>
            <a:r>
              <a:rPr lang="ja-JP" altLang="en-US" sz="16000" dirty="0">
                <a:solidFill>
                  <a:schemeClr val="bg1"/>
                </a:solidFill>
                <a:latin typeface="Meiryo UI" panose="020B0604030504040204" pitchFamily="50" charset="-128"/>
                <a:ea typeface="Meiryo UI" panose="020B0604030504040204" pitchFamily="50" charset="-128"/>
              </a:rPr>
              <a:t>ちゃんとできているって</a:t>
            </a:r>
            <a:endParaRPr lang="en-US" altLang="ja-JP" sz="16000" dirty="0">
              <a:solidFill>
                <a:schemeClr val="bg1"/>
              </a:solidFill>
              <a:latin typeface="Meiryo UI" panose="020B0604030504040204" pitchFamily="50" charset="-128"/>
              <a:ea typeface="Meiryo UI" panose="020B0604030504040204" pitchFamily="50" charset="-128"/>
            </a:endParaRPr>
          </a:p>
          <a:p>
            <a:pPr marL="0" indent="0" algn="ctr">
              <a:buNone/>
            </a:pPr>
            <a:r>
              <a:rPr lang="ja-JP" altLang="en-US" sz="16000" dirty="0">
                <a:solidFill>
                  <a:schemeClr val="bg1"/>
                </a:solidFill>
                <a:latin typeface="Meiryo UI" panose="020B0604030504040204" pitchFamily="50" charset="-128"/>
                <a:ea typeface="Meiryo UI" panose="020B0604030504040204" pitchFamily="50" charset="-128"/>
              </a:rPr>
              <a:t>自信を持って言える？</a:t>
            </a:r>
            <a:endParaRPr lang="en-US" altLang="ja-JP" sz="16000" dirty="0">
              <a:solidFill>
                <a:schemeClr val="bg1"/>
              </a:solidFill>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844718E3-D81C-43EA-9E1A-C8BF74BA1243}"/>
              </a:ext>
            </a:extLst>
          </p:cNvPr>
          <p:cNvSpPr/>
          <p:nvPr/>
        </p:nvSpPr>
        <p:spPr>
          <a:xfrm>
            <a:off x="6244275" y="777825"/>
            <a:ext cx="5040000" cy="5292000"/>
          </a:xfrm>
          <a:prstGeom prst="rect">
            <a:avLst/>
          </a:prstGeom>
          <a:solidFill>
            <a:srgbClr val="9E7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5" name="図 24" descr="レゴ, 時計 が含まれている画像&#10;&#10;自動的に生成された説明">
            <a:extLst>
              <a:ext uri="{FF2B5EF4-FFF2-40B4-BE49-F238E27FC236}">
                <a16:creationId xmlns:a16="http://schemas.microsoft.com/office/drawing/2014/main" id="{1062DEFE-49BC-42A6-A4FE-FC42889DE147}"/>
              </a:ext>
            </a:extLst>
          </p:cNvPr>
          <p:cNvPicPr>
            <a:picLocks noChangeAspect="1"/>
          </p:cNvPicPr>
          <p:nvPr/>
        </p:nvPicPr>
        <p:blipFill>
          <a:blip r:embed="rId3"/>
          <a:stretch>
            <a:fillRect/>
          </a:stretch>
        </p:blipFill>
        <p:spPr>
          <a:xfrm>
            <a:off x="6491925" y="1451025"/>
            <a:ext cx="4324350" cy="4324350"/>
          </a:xfrm>
          <a:prstGeom prst="rect">
            <a:avLst/>
          </a:prstGeom>
        </p:spPr>
      </p:pic>
    </p:spTree>
    <p:extLst>
      <p:ext uri="{BB962C8B-B14F-4D97-AF65-F5344CB8AC3E}">
        <p14:creationId xmlns:p14="http://schemas.microsoft.com/office/powerpoint/2010/main" val="4193401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9EBFB"/>
        </a:solidFill>
        <a:effectLst/>
      </p:bgPr>
    </p:bg>
    <p:spTree>
      <p:nvGrpSpPr>
        <p:cNvPr id="1" name=""/>
        <p:cNvGrpSpPr/>
        <p:nvPr/>
      </p:nvGrpSpPr>
      <p:grpSpPr>
        <a:xfrm>
          <a:off x="0" y="0"/>
          <a:ext cx="0" cy="0"/>
          <a:chOff x="0" y="0"/>
          <a:chExt cx="0" cy="0"/>
        </a:xfrm>
      </p:grpSpPr>
      <p:pic>
        <p:nvPicPr>
          <p:cNvPr id="23" name="グラフィックス 22" descr="ゲーム コントローラー 枠線">
            <a:extLst>
              <a:ext uri="{FF2B5EF4-FFF2-40B4-BE49-F238E27FC236}">
                <a16:creationId xmlns:a16="http://schemas.microsoft.com/office/drawing/2014/main" id="{714267F6-E975-4499-99FA-1F6878A885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7961" y="1191861"/>
            <a:ext cx="5591711" cy="5591711"/>
          </a:xfrm>
          <a:prstGeom prst="rect">
            <a:avLst/>
          </a:prstGeom>
        </p:spPr>
      </p:pic>
      <p:sp>
        <p:nvSpPr>
          <p:cNvPr id="8" name="テキスト ボックス 7">
            <a:extLst>
              <a:ext uri="{FF2B5EF4-FFF2-40B4-BE49-F238E27FC236}">
                <a16:creationId xmlns:a16="http://schemas.microsoft.com/office/drawing/2014/main" id="{DD252872-A52B-48B8-A5E4-FAE2B7D45DBC}"/>
              </a:ext>
            </a:extLst>
          </p:cNvPr>
          <p:cNvSpPr txBox="1"/>
          <p:nvPr/>
        </p:nvSpPr>
        <p:spPr>
          <a:xfrm>
            <a:off x="317481" y="1705313"/>
            <a:ext cx="10220325" cy="523220"/>
          </a:xfrm>
          <a:prstGeom prst="rect">
            <a:avLst/>
          </a:prstGeom>
          <a:noFill/>
        </p:spPr>
        <p:txBody>
          <a:bodyPr wrap="square" rtlCol="0">
            <a:spAutoFit/>
          </a:bodyPr>
          <a:lstStyle/>
          <a:p>
            <a:r>
              <a:rPr kumimoji="1" lang="ja-JP" altLang="en-US" sz="2000" dirty="0">
                <a:solidFill>
                  <a:schemeClr val="bg1"/>
                </a:solidFill>
                <a:latin typeface="Meiryo UI" panose="020B0604030504040204" pitchFamily="50" charset="-128"/>
                <a:ea typeface="Meiryo UI" panose="020B0604030504040204" pitchFamily="50" charset="-128"/>
              </a:rPr>
              <a:t>・</a:t>
            </a:r>
            <a:r>
              <a:rPr kumimoji="1" lang="ja-JP" altLang="en-US" sz="2800" dirty="0">
                <a:solidFill>
                  <a:schemeClr val="bg1"/>
                </a:solidFill>
                <a:latin typeface="Meiryo UI" panose="020B0604030504040204" pitchFamily="50" charset="-128"/>
                <a:ea typeface="Meiryo UI" panose="020B0604030504040204" pitchFamily="50" charset="-128"/>
              </a:rPr>
              <a:t>たまごから誕生のシーン</a:t>
            </a:r>
            <a:endParaRPr kumimoji="1" lang="en-US" altLang="ja-JP" sz="2800" dirty="0">
              <a:solidFill>
                <a:schemeClr val="bg1"/>
              </a:solidFill>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99A145D6-5589-4ED5-8C10-F8C0AD4D1519}"/>
              </a:ext>
            </a:extLst>
          </p:cNvPr>
          <p:cNvPicPr>
            <a:picLocks noChangeAspect="1"/>
          </p:cNvPicPr>
          <p:nvPr/>
        </p:nvPicPr>
        <p:blipFill rotWithShape="1">
          <a:blip r:embed="rId5"/>
          <a:srcRect b="6228"/>
          <a:stretch/>
        </p:blipFill>
        <p:spPr>
          <a:xfrm>
            <a:off x="907342" y="2544336"/>
            <a:ext cx="3762683" cy="3456120"/>
          </a:xfrm>
          <a:prstGeom prst="rect">
            <a:avLst/>
          </a:prstGeom>
        </p:spPr>
      </p:pic>
      <p:sp>
        <p:nvSpPr>
          <p:cNvPr id="10" name="四角形: 角を丸くする 9">
            <a:extLst>
              <a:ext uri="{FF2B5EF4-FFF2-40B4-BE49-F238E27FC236}">
                <a16:creationId xmlns:a16="http://schemas.microsoft.com/office/drawing/2014/main" id="{7A57B016-3D29-49DF-A611-BF3BF5754F3A}"/>
              </a:ext>
            </a:extLst>
          </p:cNvPr>
          <p:cNvSpPr/>
          <p:nvPr/>
        </p:nvSpPr>
        <p:spPr>
          <a:xfrm>
            <a:off x="4756935" y="2465798"/>
            <a:ext cx="7315200" cy="345612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3200" dirty="0">
                <a:solidFill>
                  <a:schemeClr val="bg1"/>
                </a:solidFill>
                <a:latin typeface="Meiryo UI" panose="020B0604030504040204" pitchFamily="50" charset="-128"/>
                <a:ea typeface="Meiryo UI" panose="020B0604030504040204" pitchFamily="50" charset="-128"/>
              </a:rPr>
              <a:t>実は、、、</a:t>
            </a:r>
            <a:endParaRPr kumimoji="1" lang="en-US" altLang="ja-JP" sz="3200" dirty="0">
              <a:solidFill>
                <a:schemeClr val="bg1"/>
              </a:solidFill>
              <a:latin typeface="Meiryo UI" panose="020B0604030504040204" pitchFamily="50" charset="-128"/>
              <a:ea typeface="Meiryo UI" panose="020B0604030504040204" pitchFamily="50" charset="-128"/>
            </a:endParaRPr>
          </a:p>
          <a:p>
            <a:pPr algn="ctr"/>
            <a:endParaRPr kumimoji="1" lang="en-US" altLang="ja-JP" sz="3200" dirty="0">
              <a:solidFill>
                <a:schemeClr val="bg1"/>
              </a:solidFill>
              <a:latin typeface="Meiryo UI" panose="020B0604030504040204" pitchFamily="50" charset="-128"/>
              <a:ea typeface="Meiryo UI" panose="020B0604030504040204" pitchFamily="50" charset="-128"/>
            </a:endParaRPr>
          </a:p>
          <a:p>
            <a:pPr algn="ctr"/>
            <a:r>
              <a:rPr kumimoji="1" lang="ja-JP" alt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eiryo UI" panose="020B0604030504040204" pitchFamily="50" charset="-128"/>
                <a:ea typeface="Meiryo UI" panose="020B0604030504040204" pitchFamily="50" charset="-128"/>
              </a:rPr>
              <a:t>イラスト・音楽ともに</a:t>
            </a:r>
            <a:endParaRPr kumimoji="1" lang="en-US" altLang="ja-JP"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eiryo UI" panose="020B0604030504040204" pitchFamily="50" charset="-128"/>
              <a:ea typeface="Meiryo UI" panose="020B0604030504040204" pitchFamily="50" charset="-128"/>
            </a:endParaRPr>
          </a:p>
          <a:p>
            <a:pPr algn="ctr"/>
            <a:r>
              <a:rPr kumimoji="1" lang="ja-JP" alt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eiryo UI" panose="020B0604030504040204" pitchFamily="50" charset="-128"/>
                <a:ea typeface="Meiryo UI" panose="020B0604030504040204" pitchFamily="50" charset="-128"/>
              </a:rPr>
              <a:t>我が班の自作なんです！！！</a:t>
            </a:r>
            <a:endParaRPr kumimoji="1" lang="ja-JP" alt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eiryo UI" panose="020B0604030504040204" pitchFamily="50" charset="-128"/>
              <a:ea typeface="Meiryo UI" panose="020B0604030504040204" pitchFamily="50" charset="-128"/>
            </a:endParaRPr>
          </a:p>
        </p:txBody>
      </p:sp>
      <p:grpSp>
        <p:nvGrpSpPr>
          <p:cNvPr id="11" name="グループ化 10">
            <a:extLst>
              <a:ext uri="{FF2B5EF4-FFF2-40B4-BE49-F238E27FC236}">
                <a16:creationId xmlns:a16="http://schemas.microsoft.com/office/drawing/2014/main" id="{21580559-48AB-4D51-AFE0-D0CE260026C6}"/>
              </a:ext>
            </a:extLst>
          </p:cNvPr>
          <p:cNvGrpSpPr/>
          <p:nvPr/>
        </p:nvGrpSpPr>
        <p:grpSpPr>
          <a:xfrm>
            <a:off x="162328" y="150672"/>
            <a:ext cx="6275633" cy="1427286"/>
            <a:chOff x="0" y="1639199"/>
            <a:chExt cx="9804757" cy="1626974"/>
          </a:xfrm>
          <a:scene3d>
            <a:camera prst="orthographicFront"/>
            <a:lightRig rig="chilly" dir="t"/>
          </a:scene3d>
        </p:grpSpPr>
        <p:sp>
          <p:nvSpPr>
            <p:cNvPr id="12" name="四角形: 角を丸くする 11">
              <a:extLst>
                <a:ext uri="{FF2B5EF4-FFF2-40B4-BE49-F238E27FC236}">
                  <a16:creationId xmlns:a16="http://schemas.microsoft.com/office/drawing/2014/main" id="{F820E456-3500-4EA3-8FF8-7E7023DDA09A}"/>
                </a:ext>
              </a:extLst>
            </p:cNvPr>
            <p:cNvSpPr/>
            <p:nvPr/>
          </p:nvSpPr>
          <p:spPr>
            <a:xfrm>
              <a:off x="0" y="1639199"/>
              <a:ext cx="9804757" cy="1626974"/>
            </a:xfrm>
            <a:prstGeom prst="roundRect">
              <a:avLst/>
            </a:prstGeom>
            <a:solidFill>
              <a:schemeClr val="accent5">
                <a:lumMod val="75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405887"/>
                <a:satOff val="-1253"/>
                <a:lumOff val="29606"/>
                <a:alphaOff val="0"/>
              </a:schemeClr>
            </a:effectRef>
            <a:fontRef idx="minor">
              <a:schemeClr val="lt1"/>
            </a:fontRef>
          </p:style>
        </p:sp>
        <p:sp>
          <p:nvSpPr>
            <p:cNvPr id="13" name="四角形: 角を丸くする 4">
              <a:extLst>
                <a:ext uri="{FF2B5EF4-FFF2-40B4-BE49-F238E27FC236}">
                  <a16:creationId xmlns:a16="http://schemas.microsoft.com/office/drawing/2014/main" id="{D3EBBCE3-B46E-468A-86DF-9716AEEC3507}"/>
                </a:ext>
              </a:extLst>
            </p:cNvPr>
            <p:cNvSpPr txBox="1"/>
            <p:nvPr/>
          </p:nvSpPr>
          <p:spPr>
            <a:xfrm>
              <a:off x="79422" y="1718621"/>
              <a:ext cx="9645913" cy="14681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ハマって毎日ログイン間違いなし！</a:t>
              </a:r>
              <a:endPar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marL="0" lvl="0" indent="0" algn="ctr" defTabSz="12446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キャラクター育成機能</a:t>
              </a:r>
            </a:p>
          </p:txBody>
        </p:sp>
      </p:grpSp>
    </p:spTree>
    <p:extLst>
      <p:ext uri="{BB962C8B-B14F-4D97-AF65-F5344CB8AC3E}">
        <p14:creationId xmlns:p14="http://schemas.microsoft.com/office/powerpoint/2010/main" val="385310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2000"/>
                                        <p:tgtEl>
                                          <p:spTgt spid="10">
                                            <p:txEl>
                                              <p:pRg st="2" end="2"/>
                                            </p:txEl>
                                          </p:spTgt>
                                        </p:tgtEl>
                                      </p:cBhvr>
                                    </p:animEffect>
                                    <p:anim calcmode="lin" valueType="num">
                                      <p:cBhvr>
                                        <p:cTn id="15" dur="2000" fill="hold"/>
                                        <p:tgtEl>
                                          <p:spTgt spid="10">
                                            <p:txEl>
                                              <p:pRg st="2" end="2"/>
                                            </p:txEl>
                                          </p:spTgt>
                                        </p:tgtEl>
                                        <p:attrNameLst>
                                          <p:attrName>ppt_w</p:attrName>
                                        </p:attrNameLst>
                                      </p:cBhvr>
                                      <p:tavLst>
                                        <p:tav tm="0" fmla="#ppt_w*sin(2.5*pi*$)">
                                          <p:val>
                                            <p:fltVal val="0"/>
                                          </p:val>
                                        </p:tav>
                                        <p:tav tm="100000">
                                          <p:val>
                                            <p:fltVal val="1"/>
                                          </p:val>
                                        </p:tav>
                                      </p:tavLst>
                                    </p:anim>
                                    <p:anim calcmode="lin" valueType="num">
                                      <p:cBhvr>
                                        <p:cTn id="16" dur="2000" fill="hold"/>
                                        <p:tgtEl>
                                          <p:spTgt spid="10">
                                            <p:txEl>
                                              <p:pRg st="2" end="2"/>
                                            </p:txEl>
                                          </p:spTgt>
                                        </p:tgtEl>
                                        <p:attrNameLst>
                                          <p:attrName>ppt_h</p:attrName>
                                        </p:attrNameLst>
                                      </p:cBhvr>
                                      <p:tavLst>
                                        <p:tav tm="0">
                                          <p:val>
                                            <p:strVal val="#ppt_h"/>
                                          </p:val>
                                        </p:tav>
                                        <p:tav tm="100000">
                                          <p:val>
                                            <p:strVal val="#ppt_h"/>
                                          </p:val>
                                        </p:tav>
                                      </p:tavLst>
                                    </p:anim>
                                  </p:childTnLst>
                                </p:cTn>
                              </p:par>
                              <p:par>
                                <p:cTn id="17" presetID="45" presetClass="entr" presetSubtype="0"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2000"/>
                                        <p:tgtEl>
                                          <p:spTgt spid="10">
                                            <p:txEl>
                                              <p:pRg st="3" end="3"/>
                                            </p:txEl>
                                          </p:spTgt>
                                        </p:tgtEl>
                                      </p:cBhvr>
                                    </p:animEffect>
                                    <p:anim calcmode="lin" valueType="num">
                                      <p:cBhvr>
                                        <p:cTn id="20" dur="2000" fill="hold"/>
                                        <p:tgtEl>
                                          <p:spTgt spid="10">
                                            <p:txEl>
                                              <p:pRg st="3" end="3"/>
                                            </p:txEl>
                                          </p:spTgt>
                                        </p:tgtEl>
                                        <p:attrNameLst>
                                          <p:attrName>ppt_w</p:attrName>
                                        </p:attrNameLst>
                                      </p:cBhvr>
                                      <p:tavLst>
                                        <p:tav tm="0" fmla="#ppt_w*sin(2.5*pi*$)">
                                          <p:val>
                                            <p:fltVal val="0"/>
                                          </p:val>
                                        </p:tav>
                                        <p:tav tm="100000">
                                          <p:val>
                                            <p:fltVal val="1"/>
                                          </p:val>
                                        </p:tav>
                                      </p:tavLst>
                                    </p:anim>
                                    <p:anim calcmode="lin" valueType="num">
                                      <p:cBhvr>
                                        <p:cTn id="21" dur="2000" fill="hold"/>
                                        <p:tgtEl>
                                          <p:spTgt spid="10">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9EBFB"/>
        </a:solidFill>
        <a:effectLst/>
      </p:bgPr>
    </p:bg>
    <p:spTree>
      <p:nvGrpSpPr>
        <p:cNvPr id="1" name=""/>
        <p:cNvGrpSpPr/>
        <p:nvPr/>
      </p:nvGrpSpPr>
      <p:grpSpPr>
        <a:xfrm>
          <a:off x="0" y="0"/>
          <a:ext cx="0" cy="0"/>
          <a:chOff x="0" y="0"/>
          <a:chExt cx="0" cy="0"/>
        </a:xfrm>
      </p:grpSpPr>
      <p:pic>
        <p:nvPicPr>
          <p:cNvPr id="23" name="グラフィックス 22" descr="ゲーム コントローラー 枠線">
            <a:extLst>
              <a:ext uri="{FF2B5EF4-FFF2-40B4-BE49-F238E27FC236}">
                <a16:creationId xmlns:a16="http://schemas.microsoft.com/office/drawing/2014/main" id="{714267F6-E975-4499-99FA-1F6878A885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7961" y="1191861"/>
            <a:ext cx="5591711" cy="5591711"/>
          </a:xfrm>
          <a:prstGeom prst="rect">
            <a:avLst/>
          </a:prstGeom>
        </p:spPr>
      </p:pic>
      <p:sp>
        <p:nvSpPr>
          <p:cNvPr id="9" name="テキスト ボックス 8">
            <a:extLst>
              <a:ext uri="{FF2B5EF4-FFF2-40B4-BE49-F238E27FC236}">
                <a16:creationId xmlns:a16="http://schemas.microsoft.com/office/drawing/2014/main" id="{B5B4E40F-502C-4E2D-9DC5-8599979F5940}"/>
              </a:ext>
            </a:extLst>
          </p:cNvPr>
          <p:cNvSpPr txBox="1"/>
          <p:nvPr/>
        </p:nvSpPr>
        <p:spPr>
          <a:xfrm>
            <a:off x="1062037" y="2031821"/>
            <a:ext cx="10220325" cy="400110"/>
          </a:xfrm>
          <a:prstGeom prst="rect">
            <a:avLst/>
          </a:prstGeom>
          <a:noFill/>
        </p:spPr>
        <p:txBody>
          <a:bodyPr wrap="square" rtlCol="0">
            <a:spAutoFit/>
          </a:bodyPr>
          <a:lstStyle/>
          <a:p>
            <a:r>
              <a:rPr kumimoji="1" lang="ja-JP" altLang="ja-JP" sz="2000" dirty="0">
                <a:solidFill>
                  <a:schemeClr val="bg1"/>
                </a:solidFill>
                <a:latin typeface="Meiryo UI" panose="020B0604030504040204" pitchFamily="50" charset="-128"/>
                <a:ea typeface="Meiryo UI" panose="020B0604030504040204" pitchFamily="50" charset="-128"/>
              </a:rPr>
              <a:t>ログイン数に</a:t>
            </a:r>
            <a:r>
              <a:rPr kumimoji="1" lang="ja-JP" altLang="en-US" sz="2000" dirty="0">
                <a:solidFill>
                  <a:schemeClr val="bg1"/>
                </a:solidFill>
                <a:latin typeface="Meiryo UI" panose="020B0604030504040204" pitchFamily="50" charset="-128"/>
                <a:ea typeface="Meiryo UI" panose="020B0604030504040204" pitchFamily="50" charset="-128"/>
              </a:rPr>
              <a:t>応じて</a:t>
            </a:r>
            <a:r>
              <a:rPr kumimoji="1" lang="ja-JP" altLang="en-US" sz="2000" b="1" dirty="0">
                <a:solidFill>
                  <a:schemeClr val="bg1"/>
                </a:solidFill>
                <a:latin typeface="Meiryo UI" panose="020B0604030504040204" pitchFamily="50" charset="-128"/>
                <a:ea typeface="Meiryo UI" panose="020B0604030504040204" pitchFamily="50" charset="-128"/>
              </a:rPr>
              <a:t>進化する！</a:t>
            </a:r>
            <a:endParaRPr kumimoji="1" lang="en-US" altLang="ja-JP" sz="2000" b="1" dirty="0">
              <a:solidFill>
                <a:schemeClr val="bg1"/>
              </a:solidFill>
              <a:latin typeface="Meiryo UI" panose="020B0604030504040204" pitchFamily="50" charset="-128"/>
              <a:ea typeface="Meiryo UI" panose="020B0604030504040204" pitchFamily="50" charset="-128"/>
            </a:endParaRPr>
          </a:p>
        </p:txBody>
      </p:sp>
      <p:pic>
        <p:nvPicPr>
          <p:cNvPr id="10" name="図 9" descr="レゴ, 時計 が含まれている画像&#10;&#10;自動的に生成された説明">
            <a:extLst>
              <a:ext uri="{FF2B5EF4-FFF2-40B4-BE49-F238E27FC236}">
                <a16:creationId xmlns:a16="http://schemas.microsoft.com/office/drawing/2014/main" id="{C994C167-6F13-4684-8192-53B47D52AB73}"/>
              </a:ext>
            </a:extLst>
          </p:cNvPr>
          <p:cNvPicPr>
            <a:picLocks noChangeAspect="1"/>
          </p:cNvPicPr>
          <p:nvPr/>
        </p:nvPicPr>
        <p:blipFill>
          <a:blip r:embed="rId5"/>
          <a:stretch>
            <a:fillRect/>
          </a:stretch>
        </p:blipFill>
        <p:spPr>
          <a:xfrm>
            <a:off x="394508" y="2924175"/>
            <a:ext cx="2381250" cy="2381250"/>
          </a:xfrm>
          <a:prstGeom prst="rect">
            <a:avLst/>
          </a:prstGeom>
        </p:spPr>
      </p:pic>
      <p:pic>
        <p:nvPicPr>
          <p:cNvPr id="11" name="図 10" descr="ゲーム画面のスクリーンショット&#10;&#10;低い精度で自動的に生成された説明">
            <a:extLst>
              <a:ext uri="{FF2B5EF4-FFF2-40B4-BE49-F238E27FC236}">
                <a16:creationId xmlns:a16="http://schemas.microsoft.com/office/drawing/2014/main" id="{DD620FA5-91D0-411C-A977-905635C8E070}"/>
              </a:ext>
            </a:extLst>
          </p:cNvPr>
          <p:cNvPicPr>
            <a:picLocks noChangeAspect="1"/>
          </p:cNvPicPr>
          <p:nvPr/>
        </p:nvPicPr>
        <p:blipFill>
          <a:blip r:embed="rId6"/>
          <a:stretch>
            <a:fillRect/>
          </a:stretch>
        </p:blipFill>
        <p:spPr>
          <a:xfrm>
            <a:off x="2974959" y="2924175"/>
            <a:ext cx="2381250" cy="2381250"/>
          </a:xfrm>
          <a:prstGeom prst="rect">
            <a:avLst/>
          </a:prstGeom>
        </p:spPr>
      </p:pic>
      <p:pic>
        <p:nvPicPr>
          <p:cNvPr id="12" name="図 11" descr="グラフ&#10;&#10;自動的に生成された説明">
            <a:extLst>
              <a:ext uri="{FF2B5EF4-FFF2-40B4-BE49-F238E27FC236}">
                <a16:creationId xmlns:a16="http://schemas.microsoft.com/office/drawing/2014/main" id="{0FD31099-1744-4D26-ACEB-894358192549}"/>
              </a:ext>
            </a:extLst>
          </p:cNvPr>
          <p:cNvPicPr>
            <a:picLocks noChangeAspect="1"/>
          </p:cNvPicPr>
          <p:nvPr/>
        </p:nvPicPr>
        <p:blipFill>
          <a:blip r:embed="rId7"/>
          <a:stretch>
            <a:fillRect/>
          </a:stretch>
        </p:blipFill>
        <p:spPr>
          <a:xfrm>
            <a:off x="5912514" y="2924175"/>
            <a:ext cx="2381250" cy="2381250"/>
          </a:xfrm>
          <a:prstGeom prst="rect">
            <a:avLst/>
          </a:prstGeom>
        </p:spPr>
      </p:pic>
      <p:pic>
        <p:nvPicPr>
          <p:cNvPr id="13" name="図 12" descr="グラフ&#10;&#10;中程度の精度で自動的に生成された説明">
            <a:extLst>
              <a:ext uri="{FF2B5EF4-FFF2-40B4-BE49-F238E27FC236}">
                <a16:creationId xmlns:a16="http://schemas.microsoft.com/office/drawing/2014/main" id="{1FAF1BB8-D862-49C0-847F-63F4270BEC7D}"/>
              </a:ext>
            </a:extLst>
          </p:cNvPr>
          <p:cNvPicPr>
            <a:picLocks noChangeAspect="1"/>
          </p:cNvPicPr>
          <p:nvPr/>
        </p:nvPicPr>
        <p:blipFill>
          <a:blip r:embed="rId8"/>
          <a:stretch>
            <a:fillRect/>
          </a:stretch>
        </p:blipFill>
        <p:spPr>
          <a:xfrm>
            <a:off x="8958263" y="2871239"/>
            <a:ext cx="2381250" cy="2381250"/>
          </a:xfrm>
          <a:prstGeom prst="rect">
            <a:avLst/>
          </a:prstGeom>
        </p:spPr>
      </p:pic>
      <p:sp>
        <p:nvSpPr>
          <p:cNvPr id="14" name="テキスト ボックス 13">
            <a:extLst>
              <a:ext uri="{FF2B5EF4-FFF2-40B4-BE49-F238E27FC236}">
                <a16:creationId xmlns:a16="http://schemas.microsoft.com/office/drawing/2014/main" id="{D43B091F-D9E9-4B55-8BF8-C007560E51F7}"/>
              </a:ext>
            </a:extLst>
          </p:cNvPr>
          <p:cNvSpPr txBox="1"/>
          <p:nvPr/>
        </p:nvSpPr>
        <p:spPr>
          <a:xfrm>
            <a:off x="330806" y="2469782"/>
            <a:ext cx="1745745" cy="369332"/>
          </a:xfrm>
          <a:prstGeom prst="rect">
            <a:avLst/>
          </a:prstGeom>
          <a:noFill/>
        </p:spPr>
        <p:txBody>
          <a:bodyPr wrap="square" rtlCol="0">
            <a:spAutoFit/>
          </a:bodyPr>
          <a:lstStyle/>
          <a:p>
            <a:r>
              <a:rPr kumimoji="1" lang="ja-JP" altLang="en-US" dirty="0">
                <a:solidFill>
                  <a:schemeClr val="bg1"/>
                </a:solidFill>
                <a:latin typeface="Meiryo UI" panose="020B0604030504040204" pitchFamily="50" charset="-128"/>
                <a:ea typeface="Meiryo UI" panose="020B0604030504040204" pitchFamily="50" charset="-128"/>
              </a:rPr>
              <a:t>（一例）</a:t>
            </a:r>
          </a:p>
        </p:txBody>
      </p:sp>
      <p:sp>
        <p:nvSpPr>
          <p:cNvPr id="15" name="テキスト ボックス 14">
            <a:extLst>
              <a:ext uri="{FF2B5EF4-FFF2-40B4-BE49-F238E27FC236}">
                <a16:creationId xmlns:a16="http://schemas.microsoft.com/office/drawing/2014/main" id="{E9E82F6D-97F0-4736-B051-83B3FC31BD0F}"/>
              </a:ext>
            </a:extLst>
          </p:cNvPr>
          <p:cNvSpPr txBox="1"/>
          <p:nvPr/>
        </p:nvSpPr>
        <p:spPr>
          <a:xfrm>
            <a:off x="876227" y="5457161"/>
            <a:ext cx="1417811" cy="369332"/>
          </a:xfrm>
          <a:prstGeom prst="rect">
            <a:avLst/>
          </a:prstGeom>
          <a:noFill/>
        </p:spPr>
        <p:txBody>
          <a:bodyPr wrap="square" rtlCol="0">
            <a:spAutoFit/>
          </a:bodyPr>
          <a:lstStyle/>
          <a:p>
            <a:pPr algn="ctr"/>
            <a:r>
              <a:rPr kumimoji="1" lang="ja-JP" altLang="en-US" dirty="0">
                <a:solidFill>
                  <a:schemeClr val="bg1"/>
                </a:solidFill>
                <a:latin typeface="Meiryo UI" panose="020B0604030504040204" pitchFamily="50" charset="-128"/>
                <a:ea typeface="Meiryo UI" panose="020B0604030504040204" pitchFamily="50" charset="-128"/>
              </a:rPr>
              <a:t>卵誕生直後</a:t>
            </a:r>
          </a:p>
        </p:txBody>
      </p:sp>
      <p:sp>
        <p:nvSpPr>
          <p:cNvPr id="17" name="テキスト ボックス 16">
            <a:extLst>
              <a:ext uri="{FF2B5EF4-FFF2-40B4-BE49-F238E27FC236}">
                <a16:creationId xmlns:a16="http://schemas.microsoft.com/office/drawing/2014/main" id="{DC2A528C-1F81-4F56-8B66-665DB0D59CE8}"/>
              </a:ext>
            </a:extLst>
          </p:cNvPr>
          <p:cNvSpPr txBox="1"/>
          <p:nvPr/>
        </p:nvSpPr>
        <p:spPr>
          <a:xfrm>
            <a:off x="3230112" y="5499967"/>
            <a:ext cx="1928474" cy="369332"/>
          </a:xfrm>
          <a:prstGeom prst="rect">
            <a:avLst/>
          </a:prstGeom>
          <a:noFill/>
        </p:spPr>
        <p:txBody>
          <a:bodyPr wrap="square" rtlCol="0">
            <a:spAutoFit/>
          </a:bodyPr>
          <a:lstStyle/>
          <a:p>
            <a:pPr algn="ctr"/>
            <a:r>
              <a:rPr kumimoji="1" lang="ja-JP" altLang="en-US" dirty="0">
                <a:solidFill>
                  <a:schemeClr val="bg1"/>
                </a:solidFill>
                <a:latin typeface="Meiryo UI" panose="020B0604030504040204" pitchFamily="50" charset="-128"/>
                <a:ea typeface="Meiryo UI" panose="020B0604030504040204" pitchFamily="50" charset="-128"/>
              </a:rPr>
              <a:t>第</a:t>
            </a:r>
            <a:r>
              <a:rPr kumimoji="1" lang="en-US" altLang="ja-JP" dirty="0">
                <a:solidFill>
                  <a:schemeClr val="bg1"/>
                </a:solidFill>
                <a:latin typeface="Meiryo UI" panose="020B0604030504040204" pitchFamily="50" charset="-128"/>
                <a:ea typeface="Meiryo UI" panose="020B0604030504040204" pitchFamily="50" charset="-128"/>
              </a:rPr>
              <a:t>1</a:t>
            </a:r>
            <a:r>
              <a:rPr kumimoji="1" lang="ja-JP" altLang="en-US" dirty="0">
                <a:solidFill>
                  <a:schemeClr val="bg1"/>
                </a:solidFill>
                <a:latin typeface="Meiryo UI" panose="020B0604030504040204" pitchFamily="50" charset="-128"/>
                <a:ea typeface="Meiryo UI" panose="020B0604030504040204" pitchFamily="50" charset="-128"/>
              </a:rPr>
              <a:t>進化</a:t>
            </a:r>
          </a:p>
        </p:txBody>
      </p:sp>
      <p:sp>
        <p:nvSpPr>
          <p:cNvPr id="18" name="テキスト ボックス 17">
            <a:extLst>
              <a:ext uri="{FF2B5EF4-FFF2-40B4-BE49-F238E27FC236}">
                <a16:creationId xmlns:a16="http://schemas.microsoft.com/office/drawing/2014/main" id="{4058D2F9-9E8C-42BA-95E4-4CD22F8B7E65}"/>
              </a:ext>
            </a:extLst>
          </p:cNvPr>
          <p:cNvSpPr txBox="1"/>
          <p:nvPr/>
        </p:nvSpPr>
        <p:spPr>
          <a:xfrm>
            <a:off x="6143112" y="5497415"/>
            <a:ext cx="1928474" cy="369332"/>
          </a:xfrm>
          <a:prstGeom prst="rect">
            <a:avLst/>
          </a:prstGeom>
          <a:noFill/>
        </p:spPr>
        <p:txBody>
          <a:bodyPr wrap="square" rtlCol="0">
            <a:spAutoFit/>
          </a:bodyPr>
          <a:lstStyle/>
          <a:p>
            <a:pPr algn="ctr"/>
            <a:r>
              <a:rPr kumimoji="1" lang="ja-JP" altLang="en-US" dirty="0">
                <a:solidFill>
                  <a:schemeClr val="bg1"/>
                </a:solidFill>
                <a:latin typeface="Meiryo UI" panose="020B0604030504040204" pitchFamily="50" charset="-128"/>
                <a:ea typeface="Meiryo UI" panose="020B0604030504040204" pitchFamily="50" charset="-128"/>
              </a:rPr>
              <a:t>第</a:t>
            </a:r>
            <a:r>
              <a:rPr kumimoji="1" lang="en-US" altLang="ja-JP" dirty="0">
                <a:solidFill>
                  <a:schemeClr val="bg1"/>
                </a:solidFill>
                <a:latin typeface="Meiryo UI" panose="020B0604030504040204" pitchFamily="50" charset="-128"/>
                <a:ea typeface="Meiryo UI" panose="020B0604030504040204" pitchFamily="50" charset="-128"/>
              </a:rPr>
              <a:t>2</a:t>
            </a:r>
            <a:r>
              <a:rPr kumimoji="1" lang="ja-JP" altLang="en-US" dirty="0">
                <a:solidFill>
                  <a:schemeClr val="bg1"/>
                </a:solidFill>
                <a:latin typeface="Meiryo UI" panose="020B0604030504040204" pitchFamily="50" charset="-128"/>
                <a:ea typeface="Meiryo UI" panose="020B0604030504040204" pitchFamily="50" charset="-128"/>
              </a:rPr>
              <a:t>進化</a:t>
            </a:r>
            <a:endParaRPr kumimoji="1" lang="en-US" altLang="ja-JP" dirty="0">
              <a:solidFill>
                <a:schemeClr val="bg1"/>
              </a:solidFill>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A4D8CEF3-61A5-4F84-8101-36B7E310F561}"/>
              </a:ext>
            </a:extLst>
          </p:cNvPr>
          <p:cNvSpPr txBox="1"/>
          <p:nvPr/>
        </p:nvSpPr>
        <p:spPr>
          <a:xfrm>
            <a:off x="9184651" y="5478520"/>
            <a:ext cx="1928474" cy="369332"/>
          </a:xfrm>
          <a:prstGeom prst="rect">
            <a:avLst/>
          </a:prstGeom>
          <a:noFill/>
        </p:spPr>
        <p:txBody>
          <a:bodyPr wrap="square" rtlCol="0">
            <a:spAutoFit/>
          </a:bodyPr>
          <a:lstStyle/>
          <a:p>
            <a:pPr algn="ctr"/>
            <a:r>
              <a:rPr kumimoji="1" lang="ja-JP" altLang="en-US" dirty="0">
                <a:solidFill>
                  <a:schemeClr val="bg1"/>
                </a:solidFill>
                <a:latin typeface="Meiryo UI" panose="020B0604030504040204" pitchFamily="50" charset="-128"/>
                <a:ea typeface="Meiryo UI" panose="020B0604030504040204" pitchFamily="50" charset="-128"/>
              </a:rPr>
              <a:t>最終進化</a:t>
            </a:r>
            <a:endParaRPr kumimoji="1" lang="en-US" altLang="ja-JP" dirty="0">
              <a:solidFill>
                <a:schemeClr val="bg1"/>
              </a:solidFill>
              <a:latin typeface="Meiryo UI" panose="020B0604030504040204" pitchFamily="50" charset="-128"/>
              <a:ea typeface="Meiryo UI" panose="020B0604030504040204" pitchFamily="50" charset="-128"/>
            </a:endParaRPr>
          </a:p>
        </p:txBody>
      </p:sp>
      <p:sp>
        <p:nvSpPr>
          <p:cNvPr id="24" name="矢印: 下 23">
            <a:extLst>
              <a:ext uri="{FF2B5EF4-FFF2-40B4-BE49-F238E27FC236}">
                <a16:creationId xmlns:a16="http://schemas.microsoft.com/office/drawing/2014/main" id="{B962E065-3CDD-4484-B388-246DC259BC8C}"/>
              </a:ext>
            </a:extLst>
          </p:cNvPr>
          <p:cNvSpPr/>
          <p:nvPr/>
        </p:nvSpPr>
        <p:spPr>
          <a:xfrm rot="16200000">
            <a:off x="5934075" y="1220544"/>
            <a:ext cx="476250" cy="10334627"/>
          </a:xfrm>
          <a:prstGeom prst="downArrow">
            <a:avLst/>
          </a:prstGeom>
          <a:gradFill flip="none" rotWithShape="1">
            <a:gsLst>
              <a:gs pos="0">
                <a:srgbClr val="FFC000"/>
              </a:gs>
              <a:gs pos="50000">
                <a:srgbClr val="F4D3A2"/>
              </a:gs>
              <a:gs pos="100000">
                <a:srgbClr val="FBEFDD"/>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思考の吹き出し: 雲形 24">
            <a:extLst>
              <a:ext uri="{FF2B5EF4-FFF2-40B4-BE49-F238E27FC236}">
                <a16:creationId xmlns:a16="http://schemas.microsoft.com/office/drawing/2014/main" id="{EF409522-3CE2-4C2D-8C26-0391A85972F5}"/>
              </a:ext>
            </a:extLst>
          </p:cNvPr>
          <p:cNvSpPr/>
          <p:nvPr/>
        </p:nvSpPr>
        <p:spPr>
          <a:xfrm>
            <a:off x="6770670" y="281165"/>
            <a:ext cx="5284013" cy="2017719"/>
          </a:xfrm>
          <a:prstGeom prst="cloudCallout">
            <a:avLst>
              <a:gd name="adj1" fmla="val -40064"/>
              <a:gd name="adj2" fmla="val 73033"/>
            </a:avLst>
          </a:prstGeom>
          <a:ln w="19050">
            <a:solidFill>
              <a:srgbClr val="00206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solidFill>
                  <a:schemeClr val="bg1"/>
                </a:solidFill>
                <a:latin typeface="Meiryo UI" panose="020B0604030504040204" pitchFamily="50" charset="-128"/>
                <a:ea typeface="Meiryo UI" panose="020B0604030504040204" pitchFamily="50" charset="-128"/>
              </a:rPr>
              <a:t>実は、、、</a:t>
            </a:r>
            <a:endParaRPr kumimoji="1" lang="en-US" altLang="ja-JP" dirty="0">
              <a:solidFill>
                <a:schemeClr val="bg1"/>
              </a:solidFill>
              <a:latin typeface="Meiryo UI" panose="020B0604030504040204" pitchFamily="50" charset="-128"/>
              <a:ea typeface="Meiryo UI" panose="020B0604030504040204" pitchFamily="50" charset="-128"/>
            </a:endParaRPr>
          </a:p>
          <a:p>
            <a:pPr algn="ctr"/>
            <a:r>
              <a:rPr kumimoji="1" lang="ja-JP" altLang="en-US" dirty="0">
                <a:solidFill>
                  <a:schemeClr val="bg1"/>
                </a:solidFill>
                <a:latin typeface="Meiryo UI" panose="020B0604030504040204" pitchFamily="50" charset="-128"/>
                <a:ea typeface="Meiryo UI" panose="020B0604030504040204" pitchFamily="50" charset="-128"/>
              </a:rPr>
              <a:t>全てのイラスト</a:t>
            </a:r>
            <a:endParaRPr kumimoji="1" lang="en-US" altLang="ja-JP" dirty="0">
              <a:solidFill>
                <a:schemeClr val="bg1"/>
              </a:solidFill>
              <a:latin typeface="Meiryo UI" panose="020B0604030504040204" pitchFamily="50" charset="-128"/>
              <a:ea typeface="Meiryo UI" panose="020B0604030504040204" pitchFamily="50" charset="-128"/>
            </a:endParaRPr>
          </a:p>
          <a:p>
            <a:pPr algn="ctr"/>
            <a:r>
              <a:rPr kumimoji="1" lang="ja-JP" altLang="en-US" sz="2400" b="1" dirty="0">
                <a:solidFill>
                  <a:schemeClr val="bg1"/>
                </a:solidFill>
                <a:latin typeface="Meiryo UI" panose="020B0604030504040204" pitchFamily="50" charset="-128"/>
                <a:ea typeface="Meiryo UI" panose="020B0604030504040204" pitchFamily="50" charset="-128"/>
              </a:rPr>
              <a:t>我が班の自作</a:t>
            </a:r>
            <a:r>
              <a:rPr kumimoji="1" lang="ja-JP" altLang="en-US" dirty="0">
                <a:solidFill>
                  <a:schemeClr val="bg1"/>
                </a:solidFill>
                <a:latin typeface="Meiryo UI" panose="020B0604030504040204" pitchFamily="50" charset="-128"/>
                <a:ea typeface="Meiryo UI" panose="020B0604030504040204" pitchFamily="50" charset="-128"/>
              </a:rPr>
              <a:t>です！！！！</a:t>
            </a:r>
          </a:p>
        </p:txBody>
      </p:sp>
      <p:sp>
        <p:nvSpPr>
          <p:cNvPr id="26" name="テキスト ボックス 25">
            <a:extLst>
              <a:ext uri="{FF2B5EF4-FFF2-40B4-BE49-F238E27FC236}">
                <a16:creationId xmlns:a16="http://schemas.microsoft.com/office/drawing/2014/main" id="{20F71BDC-4CAF-422D-AE48-90FFFC88625D}"/>
              </a:ext>
            </a:extLst>
          </p:cNvPr>
          <p:cNvSpPr txBox="1"/>
          <p:nvPr/>
        </p:nvSpPr>
        <p:spPr>
          <a:xfrm>
            <a:off x="379126" y="1517411"/>
            <a:ext cx="10220325" cy="523220"/>
          </a:xfrm>
          <a:prstGeom prst="rect">
            <a:avLst/>
          </a:prstGeom>
          <a:noFill/>
        </p:spPr>
        <p:txBody>
          <a:bodyPr wrap="square" rtlCol="0">
            <a:spAutoFit/>
          </a:bodyPr>
          <a:lstStyle/>
          <a:p>
            <a:r>
              <a:rPr kumimoji="1" lang="ja-JP" altLang="en-US" sz="2000" dirty="0">
                <a:solidFill>
                  <a:schemeClr val="bg1"/>
                </a:solidFill>
                <a:latin typeface="Meiryo UI" panose="020B0604030504040204" pitchFamily="50" charset="-128"/>
                <a:ea typeface="Meiryo UI" panose="020B0604030504040204" pitchFamily="50" charset="-128"/>
              </a:rPr>
              <a:t>・</a:t>
            </a:r>
            <a:r>
              <a:rPr kumimoji="1" lang="ja-JP" altLang="en-US" sz="2800" dirty="0">
                <a:solidFill>
                  <a:schemeClr val="bg1"/>
                </a:solidFill>
                <a:latin typeface="Meiryo UI" panose="020B0604030504040204" pitchFamily="50" charset="-128"/>
                <a:ea typeface="Meiryo UI" panose="020B0604030504040204" pitchFamily="50" charset="-128"/>
              </a:rPr>
              <a:t>進化するキャラクター</a:t>
            </a:r>
            <a:endParaRPr kumimoji="1" lang="en-US" altLang="ja-JP" sz="2800" dirty="0">
              <a:solidFill>
                <a:schemeClr val="bg1"/>
              </a:solidFill>
              <a:latin typeface="Meiryo UI" panose="020B0604030504040204" pitchFamily="50" charset="-128"/>
              <a:ea typeface="Meiryo UI" panose="020B0604030504040204" pitchFamily="50" charset="-128"/>
            </a:endParaRPr>
          </a:p>
        </p:txBody>
      </p:sp>
      <p:grpSp>
        <p:nvGrpSpPr>
          <p:cNvPr id="27" name="グループ化 26">
            <a:extLst>
              <a:ext uri="{FF2B5EF4-FFF2-40B4-BE49-F238E27FC236}">
                <a16:creationId xmlns:a16="http://schemas.microsoft.com/office/drawing/2014/main" id="{D52CE4AE-D050-410E-B43B-3251DB457E9E}"/>
              </a:ext>
            </a:extLst>
          </p:cNvPr>
          <p:cNvGrpSpPr/>
          <p:nvPr/>
        </p:nvGrpSpPr>
        <p:grpSpPr>
          <a:xfrm>
            <a:off x="162328" y="150672"/>
            <a:ext cx="6275633" cy="1427286"/>
            <a:chOff x="0" y="1639199"/>
            <a:chExt cx="9804757" cy="1626974"/>
          </a:xfrm>
          <a:scene3d>
            <a:camera prst="orthographicFront"/>
            <a:lightRig rig="chilly" dir="t"/>
          </a:scene3d>
        </p:grpSpPr>
        <p:sp>
          <p:nvSpPr>
            <p:cNvPr id="28" name="四角形: 角を丸くする 27">
              <a:extLst>
                <a:ext uri="{FF2B5EF4-FFF2-40B4-BE49-F238E27FC236}">
                  <a16:creationId xmlns:a16="http://schemas.microsoft.com/office/drawing/2014/main" id="{17B2B5CA-B29E-4867-9E62-CBF08CB84177}"/>
                </a:ext>
              </a:extLst>
            </p:cNvPr>
            <p:cNvSpPr/>
            <p:nvPr/>
          </p:nvSpPr>
          <p:spPr>
            <a:xfrm>
              <a:off x="0" y="1639199"/>
              <a:ext cx="9804757" cy="1626974"/>
            </a:xfrm>
            <a:prstGeom prst="roundRect">
              <a:avLst/>
            </a:prstGeom>
            <a:solidFill>
              <a:schemeClr val="accent5">
                <a:lumMod val="75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405887"/>
                <a:satOff val="-1253"/>
                <a:lumOff val="29606"/>
                <a:alphaOff val="0"/>
              </a:schemeClr>
            </a:effectRef>
            <a:fontRef idx="minor">
              <a:schemeClr val="lt1"/>
            </a:fontRef>
          </p:style>
        </p:sp>
        <p:sp>
          <p:nvSpPr>
            <p:cNvPr id="29" name="四角形: 角を丸くする 4">
              <a:extLst>
                <a:ext uri="{FF2B5EF4-FFF2-40B4-BE49-F238E27FC236}">
                  <a16:creationId xmlns:a16="http://schemas.microsoft.com/office/drawing/2014/main" id="{AEDE5231-0076-4F8E-AE22-50DC56F6D388}"/>
                </a:ext>
              </a:extLst>
            </p:cNvPr>
            <p:cNvSpPr txBox="1"/>
            <p:nvPr/>
          </p:nvSpPr>
          <p:spPr>
            <a:xfrm>
              <a:off x="79422" y="1718621"/>
              <a:ext cx="9645913" cy="14681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ハマって毎日ログイン間違いなし！</a:t>
              </a:r>
              <a:endPar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marL="0" lvl="0" indent="0" algn="ctr" defTabSz="12446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キャラクター育成機能</a:t>
              </a:r>
            </a:p>
          </p:txBody>
        </p:sp>
      </p:grpSp>
    </p:spTree>
    <p:extLst>
      <p:ext uri="{BB962C8B-B14F-4D97-AF65-F5344CB8AC3E}">
        <p14:creationId xmlns:p14="http://schemas.microsoft.com/office/powerpoint/2010/main" val="308126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9EBFB"/>
        </a:solidFill>
        <a:effectLst/>
      </p:bgPr>
    </p:bg>
    <p:spTree>
      <p:nvGrpSpPr>
        <p:cNvPr id="1" name=""/>
        <p:cNvGrpSpPr/>
        <p:nvPr/>
      </p:nvGrpSpPr>
      <p:grpSpPr>
        <a:xfrm>
          <a:off x="0" y="0"/>
          <a:ext cx="0" cy="0"/>
          <a:chOff x="0" y="0"/>
          <a:chExt cx="0" cy="0"/>
        </a:xfrm>
      </p:grpSpPr>
      <p:pic>
        <p:nvPicPr>
          <p:cNvPr id="23" name="グラフィックス 22" descr="ゲーム コントローラー 枠線">
            <a:extLst>
              <a:ext uri="{FF2B5EF4-FFF2-40B4-BE49-F238E27FC236}">
                <a16:creationId xmlns:a16="http://schemas.microsoft.com/office/drawing/2014/main" id="{714267F6-E975-4499-99FA-1F6878A885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5968" y="1181587"/>
            <a:ext cx="5591711" cy="5591711"/>
          </a:xfrm>
          <a:prstGeom prst="rect">
            <a:avLst/>
          </a:prstGeom>
        </p:spPr>
      </p:pic>
      <p:sp>
        <p:nvSpPr>
          <p:cNvPr id="25" name="テキスト ボックス 24">
            <a:extLst>
              <a:ext uri="{FF2B5EF4-FFF2-40B4-BE49-F238E27FC236}">
                <a16:creationId xmlns:a16="http://schemas.microsoft.com/office/drawing/2014/main" id="{DDAF5E57-4B57-4A72-87B9-6B14FE3BE04F}"/>
              </a:ext>
            </a:extLst>
          </p:cNvPr>
          <p:cNvSpPr txBox="1"/>
          <p:nvPr/>
        </p:nvSpPr>
        <p:spPr>
          <a:xfrm>
            <a:off x="379126" y="1517411"/>
            <a:ext cx="10220325" cy="523220"/>
          </a:xfrm>
          <a:prstGeom prst="rect">
            <a:avLst/>
          </a:prstGeom>
          <a:noFill/>
        </p:spPr>
        <p:txBody>
          <a:bodyPr wrap="square" rtlCol="0">
            <a:spAutoFit/>
          </a:bodyPr>
          <a:lstStyle/>
          <a:p>
            <a:r>
              <a:rPr kumimoji="1" lang="ja-JP" altLang="en-US" sz="2000" dirty="0">
                <a:solidFill>
                  <a:schemeClr val="bg1"/>
                </a:solidFill>
                <a:latin typeface="Meiryo UI" panose="020B0604030504040204" pitchFamily="50" charset="-128"/>
                <a:ea typeface="Meiryo UI" panose="020B0604030504040204" pitchFamily="50" charset="-128"/>
              </a:rPr>
              <a:t>・</a:t>
            </a:r>
            <a:r>
              <a:rPr kumimoji="1" lang="ja-JP" altLang="en-US" sz="2800" dirty="0">
                <a:solidFill>
                  <a:schemeClr val="bg1"/>
                </a:solidFill>
                <a:latin typeface="Meiryo UI" panose="020B0604030504040204" pitchFamily="50" charset="-128"/>
                <a:ea typeface="Meiryo UI" panose="020B0604030504040204" pitchFamily="50" charset="-128"/>
              </a:rPr>
              <a:t>病気ステータスと治療方法</a:t>
            </a:r>
            <a:endParaRPr kumimoji="1" lang="en-US" altLang="ja-JP" sz="2800" dirty="0">
              <a:solidFill>
                <a:schemeClr val="bg1"/>
              </a:solidFill>
              <a:latin typeface="Meiryo UI" panose="020B0604030504040204" pitchFamily="50" charset="-128"/>
              <a:ea typeface="Meiryo UI" panose="020B0604030504040204" pitchFamily="50" charset="-128"/>
            </a:endParaRPr>
          </a:p>
        </p:txBody>
      </p:sp>
      <p:sp>
        <p:nvSpPr>
          <p:cNvPr id="26" name="テキスト ボックス 25">
            <a:extLst>
              <a:ext uri="{FF2B5EF4-FFF2-40B4-BE49-F238E27FC236}">
                <a16:creationId xmlns:a16="http://schemas.microsoft.com/office/drawing/2014/main" id="{0A25CD65-9060-4A32-9914-B33FF29DF939}"/>
              </a:ext>
            </a:extLst>
          </p:cNvPr>
          <p:cNvSpPr txBox="1"/>
          <p:nvPr/>
        </p:nvSpPr>
        <p:spPr>
          <a:xfrm>
            <a:off x="801384" y="2243706"/>
            <a:ext cx="6945331" cy="400110"/>
          </a:xfrm>
          <a:prstGeom prst="rect">
            <a:avLst/>
          </a:prstGeom>
          <a:noFill/>
        </p:spPr>
        <p:txBody>
          <a:bodyPr wrap="square" rtlCol="0">
            <a:spAutoFit/>
          </a:bodyPr>
          <a:lstStyle/>
          <a:p>
            <a:r>
              <a:rPr kumimoji="1" lang="ja-JP" altLang="en-US" sz="2000" dirty="0">
                <a:solidFill>
                  <a:schemeClr val="bg1"/>
                </a:solidFill>
                <a:latin typeface="Meiryo UI" panose="020B0604030504040204" pitchFamily="50" charset="-128"/>
                <a:ea typeface="Meiryo UI" panose="020B0604030504040204" pitchFamily="50" charset="-128"/>
              </a:rPr>
              <a:t>その日の支出が利用可能額を超えると病気が進行する</a:t>
            </a:r>
          </a:p>
        </p:txBody>
      </p:sp>
      <p:pic>
        <p:nvPicPr>
          <p:cNvPr id="30" name="図 29" descr="ゲームの画面&#10;&#10;低い精度で自動的に生成された説明">
            <a:extLst>
              <a:ext uri="{FF2B5EF4-FFF2-40B4-BE49-F238E27FC236}">
                <a16:creationId xmlns:a16="http://schemas.microsoft.com/office/drawing/2014/main" id="{BCE6B35C-FAC2-4E14-A437-796FAB725DDB}"/>
              </a:ext>
            </a:extLst>
          </p:cNvPr>
          <p:cNvPicPr>
            <a:picLocks noChangeAspect="1"/>
          </p:cNvPicPr>
          <p:nvPr/>
        </p:nvPicPr>
        <p:blipFill>
          <a:blip r:embed="rId5"/>
          <a:stretch>
            <a:fillRect/>
          </a:stretch>
        </p:blipFill>
        <p:spPr>
          <a:xfrm>
            <a:off x="3346314" y="3665688"/>
            <a:ext cx="2240837" cy="2240837"/>
          </a:xfrm>
          <a:prstGeom prst="rect">
            <a:avLst/>
          </a:prstGeom>
        </p:spPr>
      </p:pic>
      <p:pic>
        <p:nvPicPr>
          <p:cNvPr id="34" name="図 33" descr="QR コード&#10;&#10;自動的に生成された説明">
            <a:extLst>
              <a:ext uri="{FF2B5EF4-FFF2-40B4-BE49-F238E27FC236}">
                <a16:creationId xmlns:a16="http://schemas.microsoft.com/office/drawing/2014/main" id="{6266D0BA-E029-4669-A8BD-94D5B0FD3BC6}"/>
              </a:ext>
            </a:extLst>
          </p:cNvPr>
          <p:cNvPicPr>
            <a:picLocks noChangeAspect="1"/>
          </p:cNvPicPr>
          <p:nvPr/>
        </p:nvPicPr>
        <p:blipFill>
          <a:blip r:embed="rId6"/>
          <a:stretch>
            <a:fillRect/>
          </a:stretch>
        </p:blipFill>
        <p:spPr>
          <a:xfrm>
            <a:off x="6143584" y="3696951"/>
            <a:ext cx="2240837" cy="2240837"/>
          </a:xfrm>
          <a:prstGeom prst="rect">
            <a:avLst/>
          </a:prstGeom>
        </p:spPr>
      </p:pic>
      <p:sp>
        <p:nvSpPr>
          <p:cNvPr id="36" name="テキスト ボックス 35">
            <a:extLst>
              <a:ext uri="{FF2B5EF4-FFF2-40B4-BE49-F238E27FC236}">
                <a16:creationId xmlns:a16="http://schemas.microsoft.com/office/drawing/2014/main" id="{C4696476-73D1-4E9D-AAFE-1EFE0FBB585B}"/>
              </a:ext>
            </a:extLst>
          </p:cNvPr>
          <p:cNvSpPr txBox="1"/>
          <p:nvPr/>
        </p:nvSpPr>
        <p:spPr>
          <a:xfrm>
            <a:off x="3280067" y="3244334"/>
            <a:ext cx="2373330" cy="369332"/>
          </a:xfrm>
          <a:prstGeom prst="rect">
            <a:avLst/>
          </a:prstGeom>
          <a:noFill/>
        </p:spPr>
        <p:txBody>
          <a:bodyPr wrap="square" rtlCol="0">
            <a:spAutoFit/>
          </a:bodyPr>
          <a:lstStyle/>
          <a:p>
            <a:pPr algn="ctr"/>
            <a:r>
              <a:rPr kumimoji="1" lang="ja-JP" altLang="en-US" b="1" dirty="0">
                <a:solidFill>
                  <a:schemeClr val="bg1"/>
                </a:solidFill>
                <a:latin typeface="Meiryo UI" panose="020B0604030504040204" pitchFamily="50" charset="-128"/>
                <a:ea typeface="Meiryo UI" panose="020B0604030504040204" pitchFamily="50" charset="-128"/>
              </a:rPr>
              <a:t>高熱</a:t>
            </a:r>
          </a:p>
        </p:txBody>
      </p:sp>
      <p:sp>
        <p:nvSpPr>
          <p:cNvPr id="37" name="テキスト ボックス 36">
            <a:extLst>
              <a:ext uri="{FF2B5EF4-FFF2-40B4-BE49-F238E27FC236}">
                <a16:creationId xmlns:a16="http://schemas.microsoft.com/office/drawing/2014/main" id="{C9AEB943-3448-4BF7-A9F0-1732658F213A}"/>
              </a:ext>
            </a:extLst>
          </p:cNvPr>
          <p:cNvSpPr txBox="1"/>
          <p:nvPr/>
        </p:nvSpPr>
        <p:spPr>
          <a:xfrm>
            <a:off x="6029753" y="3239837"/>
            <a:ext cx="2373330" cy="369332"/>
          </a:xfrm>
          <a:prstGeom prst="rect">
            <a:avLst/>
          </a:prstGeom>
          <a:noFill/>
        </p:spPr>
        <p:txBody>
          <a:bodyPr wrap="square" rtlCol="0">
            <a:spAutoFit/>
          </a:bodyPr>
          <a:lstStyle/>
          <a:p>
            <a:pPr algn="ctr"/>
            <a:r>
              <a:rPr kumimoji="1" lang="ja-JP" altLang="en-US" b="1" dirty="0">
                <a:solidFill>
                  <a:schemeClr val="bg1"/>
                </a:solidFill>
                <a:latin typeface="Meiryo UI" panose="020B0604030504040204" pitchFamily="50" charset="-128"/>
                <a:ea typeface="Meiryo UI" panose="020B0604030504040204" pitchFamily="50" charset="-128"/>
              </a:rPr>
              <a:t>重体</a:t>
            </a:r>
          </a:p>
        </p:txBody>
      </p:sp>
      <p:sp>
        <p:nvSpPr>
          <p:cNvPr id="38" name="テキスト ボックス 37">
            <a:extLst>
              <a:ext uri="{FF2B5EF4-FFF2-40B4-BE49-F238E27FC236}">
                <a16:creationId xmlns:a16="http://schemas.microsoft.com/office/drawing/2014/main" id="{07778BA4-381D-4B2B-8F14-ABBA46A093F7}"/>
              </a:ext>
            </a:extLst>
          </p:cNvPr>
          <p:cNvSpPr txBox="1"/>
          <p:nvPr/>
        </p:nvSpPr>
        <p:spPr>
          <a:xfrm>
            <a:off x="530381" y="3244334"/>
            <a:ext cx="2373330" cy="369332"/>
          </a:xfrm>
          <a:prstGeom prst="rect">
            <a:avLst/>
          </a:prstGeom>
          <a:noFill/>
        </p:spPr>
        <p:txBody>
          <a:bodyPr wrap="square" rtlCol="0">
            <a:spAutoFit/>
          </a:bodyPr>
          <a:lstStyle/>
          <a:p>
            <a:pPr algn="ctr"/>
            <a:r>
              <a:rPr kumimoji="1" lang="ja-JP" altLang="en-US" b="1" dirty="0">
                <a:solidFill>
                  <a:schemeClr val="bg1"/>
                </a:solidFill>
                <a:latin typeface="Meiryo UI" panose="020B0604030504040204" pitchFamily="50" charset="-128"/>
                <a:ea typeface="Meiryo UI" panose="020B0604030504040204" pitchFamily="50" charset="-128"/>
              </a:rPr>
              <a:t>健康</a:t>
            </a:r>
          </a:p>
        </p:txBody>
      </p:sp>
      <p:sp>
        <p:nvSpPr>
          <p:cNvPr id="39" name="テキスト ボックス 38">
            <a:extLst>
              <a:ext uri="{FF2B5EF4-FFF2-40B4-BE49-F238E27FC236}">
                <a16:creationId xmlns:a16="http://schemas.microsoft.com/office/drawing/2014/main" id="{7539023E-B629-4E89-8249-162A5E10130E}"/>
              </a:ext>
            </a:extLst>
          </p:cNvPr>
          <p:cNvSpPr txBox="1"/>
          <p:nvPr/>
        </p:nvSpPr>
        <p:spPr>
          <a:xfrm>
            <a:off x="8779439" y="3238658"/>
            <a:ext cx="2373330" cy="369332"/>
          </a:xfrm>
          <a:prstGeom prst="rect">
            <a:avLst/>
          </a:prstGeom>
          <a:noFill/>
        </p:spPr>
        <p:txBody>
          <a:bodyPr wrap="square" rtlCol="0">
            <a:spAutoFit/>
          </a:bodyPr>
          <a:lstStyle/>
          <a:p>
            <a:pPr algn="ctr"/>
            <a:r>
              <a:rPr kumimoji="1" lang="ja-JP" altLang="en-US" b="1" dirty="0">
                <a:solidFill>
                  <a:schemeClr val="bg1"/>
                </a:solidFill>
                <a:latin typeface="Meiryo UI" panose="020B0604030504040204" pitchFamily="50" charset="-128"/>
                <a:ea typeface="Meiryo UI" panose="020B0604030504040204" pitchFamily="50" charset="-128"/>
              </a:rPr>
              <a:t>絶命寸前</a:t>
            </a:r>
          </a:p>
        </p:txBody>
      </p:sp>
      <p:sp>
        <p:nvSpPr>
          <p:cNvPr id="42" name="テキスト ボックス 41">
            <a:extLst>
              <a:ext uri="{FF2B5EF4-FFF2-40B4-BE49-F238E27FC236}">
                <a16:creationId xmlns:a16="http://schemas.microsoft.com/office/drawing/2014/main" id="{AA0B890E-F0FA-4E57-A60D-F2DD7087EA53}"/>
              </a:ext>
            </a:extLst>
          </p:cNvPr>
          <p:cNvSpPr txBox="1"/>
          <p:nvPr/>
        </p:nvSpPr>
        <p:spPr>
          <a:xfrm>
            <a:off x="125324" y="6001803"/>
            <a:ext cx="3385189" cy="338554"/>
          </a:xfrm>
          <a:prstGeom prst="rect">
            <a:avLst/>
          </a:prstGeom>
          <a:noFill/>
        </p:spPr>
        <p:txBody>
          <a:bodyPr wrap="square" rtlCol="0">
            <a:spAutoFit/>
          </a:bodyPr>
          <a:lstStyle/>
          <a:p>
            <a:pPr algn="ctr"/>
            <a:r>
              <a:rPr kumimoji="1" lang="ja-JP" altLang="en-US" sz="1600" dirty="0">
                <a:solidFill>
                  <a:schemeClr val="bg1"/>
                </a:solidFill>
                <a:latin typeface="Meiryo UI" panose="020B0604030504040204" pitchFamily="50" charset="-128"/>
                <a:ea typeface="Meiryo UI" panose="020B0604030504040204" pitchFamily="50" charset="-128"/>
              </a:rPr>
              <a:t>使えるお金 ＜ 支出額（</a:t>
            </a:r>
            <a:r>
              <a:rPr kumimoji="1" lang="en-US" altLang="ja-JP" sz="1600" dirty="0">
                <a:solidFill>
                  <a:schemeClr val="bg1"/>
                </a:solidFill>
                <a:latin typeface="Meiryo UI" panose="020B0604030504040204" pitchFamily="50" charset="-128"/>
                <a:ea typeface="Meiryo UI" panose="020B0604030504040204" pitchFamily="50" charset="-128"/>
              </a:rPr>
              <a:t>1</a:t>
            </a:r>
            <a:r>
              <a:rPr kumimoji="1" lang="ja-JP" altLang="en-US" sz="1600" dirty="0">
                <a:solidFill>
                  <a:schemeClr val="bg1"/>
                </a:solidFill>
                <a:latin typeface="Meiryo UI" panose="020B0604030504040204" pitchFamily="50" charset="-128"/>
                <a:ea typeface="Meiryo UI" panose="020B0604030504040204" pitchFamily="50" charset="-128"/>
              </a:rPr>
              <a:t>回目）</a:t>
            </a:r>
          </a:p>
        </p:txBody>
      </p:sp>
      <p:sp>
        <p:nvSpPr>
          <p:cNvPr id="43" name="テキスト ボックス 42">
            <a:extLst>
              <a:ext uri="{FF2B5EF4-FFF2-40B4-BE49-F238E27FC236}">
                <a16:creationId xmlns:a16="http://schemas.microsoft.com/office/drawing/2014/main" id="{2996E0AC-11B8-4476-9CB6-1D8E5DBF3E42}"/>
              </a:ext>
            </a:extLst>
          </p:cNvPr>
          <p:cNvSpPr txBox="1"/>
          <p:nvPr/>
        </p:nvSpPr>
        <p:spPr>
          <a:xfrm>
            <a:off x="3779154" y="6001803"/>
            <a:ext cx="1380770" cy="338554"/>
          </a:xfrm>
          <a:prstGeom prst="rect">
            <a:avLst/>
          </a:prstGeom>
          <a:noFill/>
        </p:spPr>
        <p:txBody>
          <a:bodyPr wrap="square" rtlCol="0">
            <a:spAutoFit/>
          </a:bodyPr>
          <a:lstStyle/>
          <a:p>
            <a:pPr algn="ctr"/>
            <a:r>
              <a:rPr kumimoji="1" lang="ja-JP" altLang="en-US" sz="1600" dirty="0">
                <a:solidFill>
                  <a:schemeClr val="bg1"/>
                </a:solidFill>
                <a:latin typeface="Meiryo UI" panose="020B0604030504040204" pitchFamily="50" charset="-128"/>
                <a:ea typeface="Meiryo UI" panose="020B0604030504040204" pitchFamily="50" charset="-128"/>
              </a:rPr>
              <a:t>（</a:t>
            </a:r>
            <a:r>
              <a:rPr kumimoji="1" lang="en-US" altLang="ja-JP" sz="1600" dirty="0">
                <a:solidFill>
                  <a:schemeClr val="bg1"/>
                </a:solidFill>
                <a:latin typeface="Meiryo UI" panose="020B0604030504040204" pitchFamily="50" charset="-128"/>
                <a:ea typeface="Meiryo UI" panose="020B0604030504040204" pitchFamily="50" charset="-128"/>
              </a:rPr>
              <a:t>2</a:t>
            </a:r>
            <a:r>
              <a:rPr kumimoji="1" lang="ja-JP" altLang="en-US" sz="1600" dirty="0">
                <a:solidFill>
                  <a:schemeClr val="bg1"/>
                </a:solidFill>
                <a:latin typeface="Meiryo UI" panose="020B0604030504040204" pitchFamily="50" charset="-128"/>
                <a:ea typeface="Meiryo UI" panose="020B0604030504040204" pitchFamily="50" charset="-128"/>
              </a:rPr>
              <a:t>回目）</a:t>
            </a:r>
          </a:p>
        </p:txBody>
      </p:sp>
      <p:sp>
        <p:nvSpPr>
          <p:cNvPr id="44" name="テキスト ボックス 43">
            <a:extLst>
              <a:ext uri="{FF2B5EF4-FFF2-40B4-BE49-F238E27FC236}">
                <a16:creationId xmlns:a16="http://schemas.microsoft.com/office/drawing/2014/main" id="{0B04FB31-364B-45F3-A172-EBB2BA975FC2}"/>
              </a:ext>
            </a:extLst>
          </p:cNvPr>
          <p:cNvSpPr txBox="1"/>
          <p:nvPr/>
        </p:nvSpPr>
        <p:spPr>
          <a:xfrm>
            <a:off x="5523823" y="5938363"/>
            <a:ext cx="3385189" cy="338554"/>
          </a:xfrm>
          <a:prstGeom prst="rect">
            <a:avLst/>
          </a:prstGeom>
          <a:noFill/>
        </p:spPr>
        <p:txBody>
          <a:bodyPr wrap="square" rtlCol="0">
            <a:spAutoFit/>
          </a:bodyPr>
          <a:lstStyle/>
          <a:p>
            <a:pPr algn="ctr"/>
            <a:r>
              <a:rPr kumimoji="1" lang="ja-JP" altLang="en-US" sz="1600" dirty="0">
                <a:solidFill>
                  <a:schemeClr val="bg1"/>
                </a:solidFill>
                <a:latin typeface="Meiryo UI" panose="020B0604030504040204" pitchFamily="50" charset="-128"/>
                <a:ea typeface="Meiryo UI" panose="020B0604030504040204" pitchFamily="50" charset="-128"/>
              </a:rPr>
              <a:t>（</a:t>
            </a:r>
            <a:r>
              <a:rPr kumimoji="1" lang="en-US" altLang="ja-JP" sz="1600" dirty="0">
                <a:solidFill>
                  <a:schemeClr val="bg1"/>
                </a:solidFill>
                <a:latin typeface="Meiryo UI" panose="020B0604030504040204" pitchFamily="50" charset="-128"/>
                <a:ea typeface="Meiryo UI" panose="020B0604030504040204" pitchFamily="50" charset="-128"/>
              </a:rPr>
              <a:t>3</a:t>
            </a:r>
            <a:r>
              <a:rPr kumimoji="1" lang="ja-JP" altLang="en-US" sz="1600" dirty="0">
                <a:solidFill>
                  <a:schemeClr val="bg1"/>
                </a:solidFill>
                <a:latin typeface="Meiryo UI" panose="020B0604030504040204" pitchFamily="50" charset="-128"/>
                <a:ea typeface="Meiryo UI" panose="020B0604030504040204" pitchFamily="50" charset="-128"/>
              </a:rPr>
              <a:t>回目）</a:t>
            </a:r>
          </a:p>
        </p:txBody>
      </p:sp>
      <p:sp>
        <p:nvSpPr>
          <p:cNvPr id="46" name="テキスト ボックス 45">
            <a:extLst>
              <a:ext uri="{FF2B5EF4-FFF2-40B4-BE49-F238E27FC236}">
                <a16:creationId xmlns:a16="http://schemas.microsoft.com/office/drawing/2014/main" id="{2C133FAA-F886-40A7-AE84-8A5D1945BF0A}"/>
              </a:ext>
            </a:extLst>
          </p:cNvPr>
          <p:cNvSpPr txBox="1"/>
          <p:nvPr/>
        </p:nvSpPr>
        <p:spPr>
          <a:xfrm>
            <a:off x="8273509" y="5961874"/>
            <a:ext cx="3385189" cy="338554"/>
          </a:xfrm>
          <a:prstGeom prst="rect">
            <a:avLst/>
          </a:prstGeom>
          <a:noFill/>
        </p:spPr>
        <p:txBody>
          <a:bodyPr wrap="square" rtlCol="0">
            <a:spAutoFit/>
          </a:bodyPr>
          <a:lstStyle/>
          <a:p>
            <a:pPr algn="ctr"/>
            <a:r>
              <a:rPr kumimoji="1" lang="ja-JP" altLang="en-US" sz="1600" dirty="0">
                <a:solidFill>
                  <a:schemeClr val="bg1"/>
                </a:solidFill>
                <a:latin typeface="Meiryo UI" panose="020B0604030504040204" pitchFamily="50" charset="-128"/>
                <a:ea typeface="Meiryo UI" panose="020B0604030504040204" pitchFamily="50" charset="-128"/>
              </a:rPr>
              <a:t>（</a:t>
            </a:r>
            <a:r>
              <a:rPr kumimoji="1" lang="en-US" altLang="ja-JP" sz="1600" dirty="0">
                <a:solidFill>
                  <a:schemeClr val="bg1"/>
                </a:solidFill>
                <a:latin typeface="Meiryo UI" panose="020B0604030504040204" pitchFamily="50" charset="-128"/>
                <a:ea typeface="Meiryo UI" panose="020B0604030504040204" pitchFamily="50" charset="-128"/>
              </a:rPr>
              <a:t>4</a:t>
            </a:r>
            <a:r>
              <a:rPr kumimoji="1" lang="ja-JP" altLang="en-US" sz="1600" dirty="0">
                <a:solidFill>
                  <a:schemeClr val="bg1"/>
                </a:solidFill>
                <a:latin typeface="Meiryo UI" panose="020B0604030504040204" pitchFamily="50" charset="-128"/>
                <a:ea typeface="Meiryo UI" panose="020B0604030504040204" pitchFamily="50" charset="-128"/>
              </a:rPr>
              <a:t>回目）</a:t>
            </a:r>
          </a:p>
        </p:txBody>
      </p:sp>
      <p:pic>
        <p:nvPicPr>
          <p:cNvPr id="48" name="図 47">
            <a:extLst>
              <a:ext uri="{FF2B5EF4-FFF2-40B4-BE49-F238E27FC236}">
                <a16:creationId xmlns:a16="http://schemas.microsoft.com/office/drawing/2014/main" id="{063BC885-1C5F-4905-B2D8-2B461A741773}"/>
              </a:ext>
            </a:extLst>
          </p:cNvPr>
          <p:cNvPicPr>
            <a:picLocks noChangeAspect="1"/>
          </p:cNvPicPr>
          <p:nvPr/>
        </p:nvPicPr>
        <p:blipFill>
          <a:blip r:embed="rId7"/>
          <a:stretch>
            <a:fillRect/>
          </a:stretch>
        </p:blipFill>
        <p:spPr>
          <a:xfrm>
            <a:off x="8959516" y="3582246"/>
            <a:ext cx="2240837" cy="2240837"/>
          </a:xfrm>
          <a:prstGeom prst="rect">
            <a:avLst/>
          </a:prstGeom>
        </p:spPr>
      </p:pic>
      <p:grpSp>
        <p:nvGrpSpPr>
          <p:cNvPr id="22" name="グループ化 21">
            <a:extLst>
              <a:ext uri="{FF2B5EF4-FFF2-40B4-BE49-F238E27FC236}">
                <a16:creationId xmlns:a16="http://schemas.microsoft.com/office/drawing/2014/main" id="{63AE84FF-ED13-4043-BC05-BED5251F085D}"/>
              </a:ext>
            </a:extLst>
          </p:cNvPr>
          <p:cNvGrpSpPr/>
          <p:nvPr/>
        </p:nvGrpSpPr>
        <p:grpSpPr>
          <a:xfrm>
            <a:off x="162328" y="150672"/>
            <a:ext cx="6275633" cy="1427286"/>
            <a:chOff x="0" y="1639199"/>
            <a:chExt cx="9804757" cy="1626974"/>
          </a:xfrm>
          <a:scene3d>
            <a:camera prst="orthographicFront"/>
            <a:lightRig rig="chilly" dir="t"/>
          </a:scene3d>
        </p:grpSpPr>
        <p:sp>
          <p:nvSpPr>
            <p:cNvPr id="24" name="四角形: 角を丸くする 23">
              <a:extLst>
                <a:ext uri="{FF2B5EF4-FFF2-40B4-BE49-F238E27FC236}">
                  <a16:creationId xmlns:a16="http://schemas.microsoft.com/office/drawing/2014/main" id="{6DD42F65-E3FB-4E03-8A16-ED3A231B4227}"/>
                </a:ext>
              </a:extLst>
            </p:cNvPr>
            <p:cNvSpPr/>
            <p:nvPr/>
          </p:nvSpPr>
          <p:spPr>
            <a:xfrm>
              <a:off x="0" y="1639199"/>
              <a:ext cx="9804757" cy="1626974"/>
            </a:xfrm>
            <a:prstGeom prst="roundRect">
              <a:avLst/>
            </a:prstGeom>
            <a:solidFill>
              <a:schemeClr val="accent5">
                <a:lumMod val="75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405887"/>
                <a:satOff val="-1253"/>
                <a:lumOff val="29606"/>
                <a:alphaOff val="0"/>
              </a:schemeClr>
            </a:effectRef>
            <a:fontRef idx="minor">
              <a:schemeClr val="lt1"/>
            </a:fontRef>
          </p:style>
        </p:sp>
        <p:sp>
          <p:nvSpPr>
            <p:cNvPr id="27" name="四角形: 角を丸くする 4">
              <a:extLst>
                <a:ext uri="{FF2B5EF4-FFF2-40B4-BE49-F238E27FC236}">
                  <a16:creationId xmlns:a16="http://schemas.microsoft.com/office/drawing/2014/main" id="{AD2A2DDB-87DC-44B6-8A65-02A03DBBEF4B}"/>
                </a:ext>
              </a:extLst>
            </p:cNvPr>
            <p:cNvSpPr txBox="1"/>
            <p:nvPr/>
          </p:nvSpPr>
          <p:spPr>
            <a:xfrm>
              <a:off x="79422" y="1718621"/>
              <a:ext cx="9645913" cy="14681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ハマって毎日ログイン間違いなし！</a:t>
              </a:r>
              <a:endPar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marL="0" lvl="0" indent="0" algn="ctr" defTabSz="12446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キャラクター育成機能</a:t>
              </a:r>
            </a:p>
          </p:txBody>
        </p:sp>
      </p:grpSp>
      <p:pic>
        <p:nvPicPr>
          <p:cNvPr id="29" name="図 28" descr="レゴ, 時計 が含まれている画像&#10;&#10;自動的に生成された説明">
            <a:extLst>
              <a:ext uri="{FF2B5EF4-FFF2-40B4-BE49-F238E27FC236}">
                <a16:creationId xmlns:a16="http://schemas.microsoft.com/office/drawing/2014/main" id="{03CFDA13-3DF0-47F8-8500-AF6EA02858B7}"/>
              </a:ext>
            </a:extLst>
          </p:cNvPr>
          <p:cNvPicPr>
            <a:picLocks noChangeAspect="1"/>
          </p:cNvPicPr>
          <p:nvPr/>
        </p:nvPicPr>
        <p:blipFill>
          <a:blip r:embed="rId8"/>
          <a:stretch>
            <a:fillRect/>
          </a:stretch>
        </p:blipFill>
        <p:spPr>
          <a:xfrm>
            <a:off x="511371" y="3657587"/>
            <a:ext cx="2325912" cy="2325912"/>
          </a:xfrm>
          <a:prstGeom prst="rect">
            <a:avLst/>
          </a:prstGeom>
        </p:spPr>
      </p:pic>
    </p:spTree>
    <p:extLst>
      <p:ext uri="{BB962C8B-B14F-4D97-AF65-F5344CB8AC3E}">
        <p14:creationId xmlns:p14="http://schemas.microsoft.com/office/powerpoint/2010/main" val="526183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9EBFB"/>
        </a:solidFill>
        <a:effectLst/>
      </p:bgPr>
    </p:bg>
    <p:spTree>
      <p:nvGrpSpPr>
        <p:cNvPr id="1" name=""/>
        <p:cNvGrpSpPr/>
        <p:nvPr/>
      </p:nvGrpSpPr>
      <p:grpSpPr>
        <a:xfrm>
          <a:off x="0" y="0"/>
          <a:ext cx="0" cy="0"/>
          <a:chOff x="0" y="0"/>
          <a:chExt cx="0" cy="0"/>
        </a:xfrm>
      </p:grpSpPr>
      <p:pic>
        <p:nvPicPr>
          <p:cNvPr id="23" name="グラフィックス 22" descr="ゲーム コントローラー 枠線">
            <a:extLst>
              <a:ext uri="{FF2B5EF4-FFF2-40B4-BE49-F238E27FC236}">
                <a16:creationId xmlns:a16="http://schemas.microsoft.com/office/drawing/2014/main" id="{714267F6-E975-4499-99FA-1F6878A885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7961" y="1191861"/>
            <a:ext cx="5591711" cy="5591711"/>
          </a:xfrm>
          <a:prstGeom prst="rect">
            <a:avLst/>
          </a:prstGeom>
        </p:spPr>
      </p:pic>
      <p:sp>
        <p:nvSpPr>
          <p:cNvPr id="25" name="テキスト ボックス 24">
            <a:extLst>
              <a:ext uri="{FF2B5EF4-FFF2-40B4-BE49-F238E27FC236}">
                <a16:creationId xmlns:a16="http://schemas.microsoft.com/office/drawing/2014/main" id="{DDAF5E57-4B57-4A72-87B9-6B14FE3BE04F}"/>
              </a:ext>
            </a:extLst>
          </p:cNvPr>
          <p:cNvSpPr txBox="1"/>
          <p:nvPr/>
        </p:nvSpPr>
        <p:spPr>
          <a:xfrm>
            <a:off x="379126" y="1517411"/>
            <a:ext cx="10220325" cy="523220"/>
          </a:xfrm>
          <a:prstGeom prst="rect">
            <a:avLst/>
          </a:prstGeom>
          <a:noFill/>
        </p:spPr>
        <p:txBody>
          <a:bodyPr wrap="square" rtlCol="0">
            <a:spAutoFit/>
          </a:bodyPr>
          <a:lstStyle/>
          <a:p>
            <a:r>
              <a:rPr kumimoji="1" lang="ja-JP" altLang="en-US" sz="2000" dirty="0">
                <a:solidFill>
                  <a:schemeClr val="bg1"/>
                </a:solidFill>
                <a:latin typeface="Meiryo UI" panose="020B0604030504040204" pitchFamily="50" charset="-128"/>
                <a:ea typeface="Meiryo UI" panose="020B0604030504040204" pitchFamily="50" charset="-128"/>
              </a:rPr>
              <a:t>・</a:t>
            </a:r>
            <a:r>
              <a:rPr kumimoji="1" lang="ja-JP" altLang="en-US" sz="2800" dirty="0">
                <a:solidFill>
                  <a:schemeClr val="bg1"/>
                </a:solidFill>
                <a:latin typeface="Meiryo UI" panose="020B0604030504040204" pitchFamily="50" charset="-128"/>
                <a:ea typeface="Meiryo UI" panose="020B0604030504040204" pitchFamily="50" charset="-128"/>
              </a:rPr>
              <a:t>病気ステータスと治療方法</a:t>
            </a:r>
            <a:endParaRPr kumimoji="1" lang="en-US" altLang="ja-JP" sz="2800" dirty="0">
              <a:solidFill>
                <a:schemeClr val="bg1"/>
              </a:solidFill>
              <a:latin typeface="Meiryo UI" panose="020B0604030504040204" pitchFamily="50" charset="-128"/>
              <a:ea typeface="Meiryo UI" panose="020B0604030504040204" pitchFamily="50" charset="-128"/>
            </a:endParaRPr>
          </a:p>
        </p:txBody>
      </p:sp>
      <p:pic>
        <p:nvPicPr>
          <p:cNvPr id="3" name="図 2" descr="ロゴ&#10;&#10;中程度の精度で自動的に生成された説明">
            <a:extLst>
              <a:ext uri="{FF2B5EF4-FFF2-40B4-BE49-F238E27FC236}">
                <a16:creationId xmlns:a16="http://schemas.microsoft.com/office/drawing/2014/main" id="{C3A6232D-9B4B-4F38-89D8-2A742058BA6F}"/>
              </a:ext>
            </a:extLst>
          </p:cNvPr>
          <p:cNvPicPr>
            <a:picLocks noChangeAspect="1"/>
          </p:cNvPicPr>
          <p:nvPr/>
        </p:nvPicPr>
        <p:blipFill>
          <a:blip r:embed="rId5"/>
          <a:stretch>
            <a:fillRect/>
          </a:stretch>
        </p:blipFill>
        <p:spPr>
          <a:xfrm>
            <a:off x="965771" y="2366181"/>
            <a:ext cx="3179049" cy="3179049"/>
          </a:xfrm>
          <a:prstGeom prst="rect">
            <a:avLst/>
          </a:prstGeom>
        </p:spPr>
      </p:pic>
      <p:sp>
        <p:nvSpPr>
          <p:cNvPr id="4" name="テキスト ボックス 3">
            <a:extLst>
              <a:ext uri="{FF2B5EF4-FFF2-40B4-BE49-F238E27FC236}">
                <a16:creationId xmlns:a16="http://schemas.microsoft.com/office/drawing/2014/main" id="{51E6DD9B-DDDD-490E-982B-C0B729A70A3E}"/>
              </a:ext>
            </a:extLst>
          </p:cNvPr>
          <p:cNvSpPr txBox="1"/>
          <p:nvPr/>
        </p:nvSpPr>
        <p:spPr>
          <a:xfrm>
            <a:off x="965771" y="5870780"/>
            <a:ext cx="3092521" cy="461665"/>
          </a:xfrm>
          <a:prstGeom prst="rect">
            <a:avLst/>
          </a:prstGeom>
          <a:noFill/>
        </p:spPr>
        <p:txBody>
          <a:bodyPr wrap="square" rtlCol="0">
            <a:spAutoFit/>
          </a:bodyPr>
          <a:lstStyle/>
          <a:p>
            <a:pPr algn="ctr"/>
            <a:r>
              <a:rPr kumimoji="1" lang="ja-JP" altLang="en-US" sz="2400" dirty="0">
                <a:solidFill>
                  <a:schemeClr val="bg1"/>
                </a:solidFill>
                <a:latin typeface="Meiryo UI" panose="020B0604030504040204" pitchFamily="50" charset="-128"/>
                <a:ea typeface="Meiryo UI" panose="020B0604030504040204" pitchFamily="50" charset="-128"/>
              </a:rPr>
              <a:t>お薬（</a:t>
            </a:r>
            <a:r>
              <a:rPr kumimoji="1" lang="en-US" altLang="ja-JP" sz="2400" dirty="0">
                <a:solidFill>
                  <a:schemeClr val="bg1"/>
                </a:solidFill>
                <a:latin typeface="Meiryo UI" panose="020B0604030504040204" pitchFamily="50" charset="-128"/>
                <a:ea typeface="Meiryo UI" panose="020B0604030504040204" pitchFamily="50" charset="-128"/>
              </a:rPr>
              <a:t>1</a:t>
            </a:r>
            <a:r>
              <a:rPr kumimoji="1" lang="ja-JP" altLang="en-US" sz="2400" dirty="0">
                <a:solidFill>
                  <a:schemeClr val="bg1"/>
                </a:solidFill>
                <a:latin typeface="Meiryo UI" panose="020B0604030504040204" pitchFamily="50" charset="-128"/>
                <a:ea typeface="Meiryo UI" panose="020B0604030504040204" pitchFamily="50" charset="-128"/>
              </a:rPr>
              <a:t>回：</a:t>
            </a:r>
            <a:r>
              <a:rPr kumimoji="1" lang="en-US" altLang="ja-JP" sz="2400" dirty="0">
                <a:solidFill>
                  <a:schemeClr val="bg1"/>
                </a:solidFill>
                <a:latin typeface="Meiryo UI" panose="020B0604030504040204" pitchFamily="50" charset="-128"/>
                <a:ea typeface="Meiryo UI" panose="020B0604030504040204" pitchFamily="50" charset="-128"/>
              </a:rPr>
              <a:t>300pt</a:t>
            </a:r>
            <a:r>
              <a:rPr kumimoji="1" lang="ja-JP" altLang="en-US" sz="2400" dirty="0">
                <a:solidFill>
                  <a:schemeClr val="bg1"/>
                </a:solidFill>
                <a:latin typeface="Meiryo UI" panose="020B0604030504040204" pitchFamily="50" charset="-128"/>
                <a:ea typeface="Meiryo UI" panose="020B0604030504040204" pitchFamily="50" charset="-128"/>
              </a:rPr>
              <a:t>）</a:t>
            </a:r>
          </a:p>
        </p:txBody>
      </p:sp>
      <p:sp>
        <p:nvSpPr>
          <p:cNvPr id="6" name="吹き出し: 線 5">
            <a:extLst>
              <a:ext uri="{FF2B5EF4-FFF2-40B4-BE49-F238E27FC236}">
                <a16:creationId xmlns:a16="http://schemas.microsoft.com/office/drawing/2014/main" id="{A4803037-A9F2-46DC-A62F-D8490861EBEA}"/>
              </a:ext>
            </a:extLst>
          </p:cNvPr>
          <p:cNvSpPr/>
          <p:nvPr/>
        </p:nvSpPr>
        <p:spPr>
          <a:xfrm>
            <a:off x="5489288" y="2436132"/>
            <a:ext cx="6120510" cy="2690672"/>
          </a:xfrm>
          <a:prstGeom prst="borderCallout1">
            <a:avLst>
              <a:gd name="adj1" fmla="val 43738"/>
              <a:gd name="adj2" fmla="val -4537"/>
              <a:gd name="adj3" fmla="val 59279"/>
              <a:gd name="adj4" fmla="val -32544"/>
            </a:avLst>
          </a:prstGeom>
          <a:solidFill>
            <a:schemeClr val="accent3">
              <a:alpha val="74000"/>
            </a:schemeClr>
          </a:solidFill>
          <a:ln w="57150">
            <a:solidFill>
              <a:srgbClr val="0070C0"/>
            </a:solid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eiryo UI" panose="020B0604030504040204" pitchFamily="50" charset="-128"/>
                <a:ea typeface="Meiryo UI" panose="020B0604030504040204" pitchFamily="50" charset="-128"/>
              </a:rPr>
              <a:t>薬</a:t>
            </a:r>
            <a:r>
              <a:rPr kumimoji="1" lang="en-US" altLang="ja-JP"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eiryo UI" panose="020B0604030504040204" pitchFamily="50" charset="-128"/>
                <a:ea typeface="Meiryo UI" panose="020B0604030504040204" pitchFamily="50" charset="-128"/>
              </a:rPr>
              <a:t>1</a:t>
            </a:r>
            <a:r>
              <a:rPr kumimoji="1"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eiryo UI" panose="020B0604030504040204" pitchFamily="50" charset="-128"/>
                <a:ea typeface="Meiryo UI" panose="020B0604030504040204" pitchFamily="50" charset="-128"/>
              </a:rPr>
              <a:t>回につき、病状を</a:t>
            </a:r>
            <a:r>
              <a:rPr kumimoji="1" lang="en-US" altLang="ja-JP"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eiryo UI" panose="020B0604030504040204" pitchFamily="50" charset="-128"/>
                <a:ea typeface="Meiryo UI" panose="020B0604030504040204" pitchFamily="50" charset="-128"/>
              </a:rPr>
              <a:t>1</a:t>
            </a:r>
            <a:r>
              <a:rPr kumimoji="1"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eiryo UI" panose="020B0604030504040204" pitchFamily="50" charset="-128"/>
                <a:ea typeface="Meiryo UI" panose="020B0604030504040204" pitchFamily="50" charset="-128"/>
              </a:rPr>
              <a:t>ステージ回復することができる！！！</a:t>
            </a:r>
          </a:p>
          <a:p>
            <a:pPr algn="ctr"/>
            <a:endParaRPr kumimoji="1" lang="ja-JP" altLang="en-US" dirty="0">
              <a:solidFill>
                <a:schemeClr val="bg1"/>
              </a:solidFill>
              <a:latin typeface="Meiryo UI" panose="020B0604030504040204" pitchFamily="50" charset="-128"/>
              <a:ea typeface="Meiryo UI" panose="020B0604030504040204" pitchFamily="50" charset="-128"/>
            </a:endParaRPr>
          </a:p>
        </p:txBody>
      </p:sp>
      <p:grpSp>
        <p:nvGrpSpPr>
          <p:cNvPr id="10" name="グループ化 9">
            <a:extLst>
              <a:ext uri="{FF2B5EF4-FFF2-40B4-BE49-F238E27FC236}">
                <a16:creationId xmlns:a16="http://schemas.microsoft.com/office/drawing/2014/main" id="{B9A890F8-74CE-456E-9C3A-4DBBDD542425}"/>
              </a:ext>
            </a:extLst>
          </p:cNvPr>
          <p:cNvGrpSpPr/>
          <p:nvPr/>
        </p:nvGrpSpPr>
        <p:grpSpPr>
          <a:xfrm>
            <a:off x="162328" y="150672"/>
            <a:ext cx="6275633" cy="1427286"/>
            <a:chOff x="0" y="1639199"/>
            <a:chExt cx="9804757" cy="1626974"/>
          </a:xfrm>
          <a:scene3d>
            <a:camera prst="orthographicFront"/>
            <a:lightRig rig="chilly" dir="t"/>
          </a:scene3d>
        </p:grpSpPr>
        <p:sp>
          <p:nvSpPr>
            <p:cNvPr id="11" name="四角形: 角を丸くする 10">
              <a:extLst>
                <a:ext uri="{FF2B5EF4-FFF2-40B4-BE49-F238E27FC236}">
                  <a16:creationId xmlns:a16="http://schemas.microsoft.com/office/drawing/2014/main" id="{75730BC9-0597-489C-8DFF-E14E15FED0EC}"/>
                </a:ext>
              </a:extLst>
            </p:cNvPr>
            <p:cNvSpPr/>
            <p:nvPr/>
          </p:nvSpPr>
          <p:spPr>
            <a:xfrm>
              <a:off x="0" y="1639199"/>
              <a:ext cx="9804757" cy="1626974"/>
            </a:xfrm>
            <a:prstGeom prst="roundRect">
              <a:avLst/>
            </a:prstGeom>
            <a:solidFill>
              <a:schemeClr val="accent5">
                <a:lumMod val="75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405887"/>
                <a:satOff val="-1253"/>
                <a:lumOff val="29606"/>
                <a:alphaOff val="0"/>
              </a:schemeClr>
            </a:effectRef>
            <a:fontRef idx="minor">
              <a:schemeClr val="lt1"/>
            </a:fontRef>
          </p:style>
        </p:sp>
        <p:sp>
          <p:nvSpPr>
            <p:cNvPr id="12" name="四角形: 角を丸くする 4">
              <a:extLst>
                <a:ext uri="{FF2B5EF4-FFF2-40B4-BE49-F238E27FC236}">
                  <a16:creationId xmlns:a16="http://schemas.microsoft.com/office/drawing/2014/main" id="{FC0A8B1B-6D3C-4A20-89F2-01D6AAAA0030}"/>
                </a:ext>
              </a:extLst>
            </p:cNvPr>
            <p:cNvSpPr txBox="1"/>
            <p:nvPr/>
          </p:nvSpPr>
          <p:spPr>
            <a:xfrm>
              <a:off x="79422" y="1718621"/>
              <a:ext cx="9645913" cy="14681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ハマって毎日ログイン間違いなし！</a:t>
              </a:r>
              <a:endPar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marL="0" lvl="0" indent="0" algn="ctr" defTabSz="12446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キャラクター育成機能</a:t>
              </a:r>
            </a:p>
          </p:txBody>
        </p:sp>
      </p:grpSp>
    </p:spTree>
    <p:extLst>
      <p:ext uri="{BB962C8B-B14F-4D97-AF65-F5344CB8AC3E}">
        <p14:creationId xmlns:p14="http://schemas.microsoft.com/office/powerpoint/2010/main" val="1604638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9EBFB"/>
        </a:solidFill>
        <a:effectLst/>
      </p:bgPr>
    </p:bg>
    <p:spTree>
      <p:nvGrpSpPr>
        <p:cNvPr id="1" name=""/>
        <p:cNvGrpSpPr/>
        <p:nvPr/>
      </p:nvGrpSpPr>
      <p:grpSpPr>
        <a:xfrm>
          <a:off x="0" y="0"/>
          <a:ext cx="0" cy="0"/>
          <a:chOff x="0" y="0"/>
          <a:chExt cx="0" cy="0"/>
        </a:xfrm>
      </p:grpSpPr>
      <p:pic>
        <p:nvPicPr>
          <p:cNvPr id="23" name="グラフィックス 22" descr="ゲーム コントローラー 枠線">
            <a:extLst>
              <a:ext uri="{FF2B5EF4-FFF2-40B4-BE49-F238E27FC236}">
                <a16:creationId xmlns:a16="http://schemas.microsoft.com/office/drawing/2014/main" id="{714267F6-E975-4499-99FA-1F6878A885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7961" y="1191861"/>
            <a:ext cx="5591711" cy="5591711"/>
          </a:xfrm>
          <a:prstGeom prst="rect">
            <a:avLst/>
          </a:prstGeom>
        </p:spPr>
      </p:pic>
      <p:sp>
        <p:nvSpPr>
          <p:cNvPr id="8" name="テキスト ボックス 7">
            <a:extLst>
              <a:ext uri="{FF2B5EF4-FFF2-40B4-BE49-F238E27FC236}">
                <a16:creationId xmlns:a16="http://schemas.microsoft.com/office/drawing/2014/main" id="{108E8120-9C52-41D2-98BF-63AFAE325085}"/>
              </a:ext>
            </a:extLst>
          </p:cNvPr>
          <p:cNvSpPr txBox="1"/>
          <p:nvPr/>
        </p:nvSpPr>
        <p:spPr>
          <a:xfrm>
            <a:off x="2024008" y="1974467"/>
            <a:ext cx="7643973" cy="461665"/>
          </a:xfrm>
          <a:prstGeom prst="rect">
            <a:avLst/>
          </a:prstGeom>
          <a:noFill/>
        </p:spPr>
        <p:txBody>
          <a:bodyPr wrap="square" rtlCol="0">
            <a:spAutoFit/>
          </a:bodyPr>
          <a:lstStyle/>
          <a:p>
            <a:pPr algn="ctr"/>
            <a:r>
              <a:rPr kumimoji="1" lang="ja-JP" altLang="en-US" sz="2400" dirty="0">
                <a:solidFill>
                  <a:schemeClr val="bg1"/>
                </a:solidFill>
                <a:latin typeface="Meiryo UI" panose="020B0604030504040204" pitchFamily="50" charset="-128"/>
                <a:ea typeface="Meiryo UI" panose="020B0604030504040204" pitchFamily="50" charset="-128"/>
              </a:rPr>
              <a:t>支出入力の動画をご覧ください！</a:t>
            </a:r>
            <a:endParaRPr kumimoji="1" lang="en-US" altLang="ja-JP" dirty="0">
              <a:solidFill>
                <a:schemeClr val="bg1"/>
              </a:solidFill>
              <a:latin typeface="Meiryo UI" panose="020B0604030504040204" pitchFamily="50" charset="-128"/>
              <a:ea typeface="Meiryo UI" panose="020B0604030504040204" pitchFamily="50" charset="-128"/>
            </a:endParaRPr>
          </a:p>
        </p:txBody>
      </p:sp>
      <p:pic>
        <p:nvPicPr>
          <p:cNvPr id="9" name="グラフィックス 8" descr="メディアを使用したプレゼンテーション 単色塗りつぶし">
            <a:extLst>
              <a:ext uri="{FF2B5EF4-FFF2-40B4-BE49-F238E27FC236}">
                <a16:creationId xmlns:a16="http://schemas.microsoft.com/office/drawing/2014/main" id="{AA644C49-0374-4FE4-8E6E-DD7DBA828C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7197" y="2436132"/>
            <a:ext cx="3695700" cy="3695700"/>
          </a:xfrm>
          <a:prstGeom prst="rect">
            <a:avLst/>
          </a:prstGeom>
        </p:spPr>
      </p:pic>
      <p:grpSp>
        <p:nvGrpSpPr>
          <p:cNvPr id="10" name="グループ化 9">
            <a:extLst>
              <a:ext uri="{FF2B5EF4-FFF2-40B4-BE49-F238E27FC236}">
                <a16:creationId xmlns:a16="http://schemas.microsoft.com/office/drawing/2014/main" id="{028235D1-AFB1-4DC1-AFE5-3F0425A0EA83}"/>
              </a:ext>
            </a:extLst>
          </p:cNvPr>
          <p:cNvGrpSpPr/>
          <p:nvPr/>
        </p:nvGrpSpPr>
        <p:grpSpPr>
          <a:xfrm>
            <a:off x="162328" y="150672"/>
            <a:ext cx="6275633" cy="1427286"/>
            <a:chOff x="0" y="1639199"/>
            <a:chExt cx="9804757" cy="1626974"/>
          </a:xfrm>
          <a:scene3d>
            <a:camera prst="orthographicFront"/>
            <a:lightRig rig="chilly" dir="t"/>
          </a:scene3d>
        </p:grpSpPr>
        <p:sp>
          <p:nvSpPr>
            <p:cNvPr id="11" name="四角形: 角を丸くする 10">
              <a:extLst>
                <a:ext uri="{FF2B5EF4-FFF2-40B4-BE49-F238E27FC236}">
                  <a16:creationId xmlns:a16="http://schemas.microsoft.com/office/drawing/2014/main" id="{F0452BE7-7CB7-445B-8AFF-90C2697A8112}"/>
                </a:ext>
              </a:extLst>
            </p:cNvPr>
            <p:cNvSpPr/>
            <p:nvPr/>
          </p:nvSpPr>
          <p:spPr>
            <a:xfrm>
              <a:off x="0" y="1639199"/>
              <a:ext cx="9804757" cy="1626974"/>
            </a:xfrm>
            <a:prstGeom prst="roundRect">
              <a:avLst/>
            </a:prstGeom>
            <a:solidFill>
              <a:schemeClr val="accent5">
                <a:lumMod val="75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405887"/>
                <a:satOff val="-1253"/>
                <a:lumOff val="29606"/>
                <a:alphaOff val="0"/>
              </a:schemeClr>
            </a:effectRef>
            <a:fontRef idx="minor">
              <a:schemeClr val="lt1"/>
            </a:fontRef>
          </p:style>
        </p:sp>
        <p:sp>
          <p:nvSpPr>
            <p:cNvPr id="12" name="四角形: 角を丸くする 4">
              <a:extLst>
                <a:ext uri="{FF2B5EF4-FFF2-40B4-BE49-F238E27FC236}">
                  <a16:creationId xmlns:a16="http://schemas.microsoft.com/office/drawing/2014/main" id="{86D42D94-587B-46DC-9215-5EDD4165B5B8}"/>
                </a:ext>
              </a:extLst>
            </p:cNvPr>
            <p:cNvSpPr txBox="1"/>
            <p:nvPr/>
          </p:nvSpPr>
          <p:spPr>
            <a:xfrm>
              <a:off x="79422" y="1718621"/>
              <a:ext cx="9645913" cy="14681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ハマって毎日ログイン間違いなし！</a:t>
              </a:r>
              <a:endPar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marL="0" lvl="0" indent="0" algn="ctr" defTabSz="12446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キャラクター育成機能</a:t>
              </a:r>
            </a:p>
          </p:txBody>
        </p:sp>
      </p:grpSp>
    </p:spTree>
    <p:extLst>
      <p:ext uri="{BB962C8B-B14F-4D97-AF65-F5344CB8AC3E}">
        <p14:creationId xmlns:p14="http://schemas.microsoft.com/office/powerpoint/2010/main" val="782760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9EBFB"/>
        </a:solidFill>
        <a:effectLst/>
      </p:bgPr>
    </p:bg>
    <p:spTree>
      <p:nvGrpSpPr>
        <p:cNvPr id="1" name=""/>
        <p:cNvGrpSpPr/>
        <p:nvPr/>
      </p:nvGrpSpPr>
      <p:grpSpPr>
        <a:xfrm>
          <a:off x="0" y="0"/>
          <a:ext cx="0" cy="0"/>
          <a:chOff x="0" y="0"/>
          <a:chExt cx="0" cy="0"/>
        </a:xfrm>
      </p:grpSpPr>
      <p:pic>
        <p:nvPicPr>
          <p:cNvPr id="2" name="回復動作">
            <a:hlinkClick r:id="" action="ppaction://media"/>
            <a:extLst>
              <a:ext uri="{FF2B5EF4-FFF2-40B4-BE49-F238E27FC236}">
                <a16:creationId xmlns:a16="http://schemas.microsoft.com/office/drawing/2014/main" id="{E6070C4C-F0C2-4D0C-83A8-DF7731868EB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4984" r="1658" b="2214"/>
          <a:stretch/>
        </p:blipFill>
        <p:spPr>
          <a:xfrm>
            <a:off x="101029" y="747445"/>
            <a:ext cx="11989942" cy="5363110"/>
          </a:xfrm>
          <a:prstGeom prst="rect">
            <a:avLst/>
          </a:prstGeom>
        </p:spPr>
      </p:pic>
    </p:spTree>
    <p:extLst>
      <p:ext uri="{BB962C8B-B14F-4D97-AF65-F5344CB8AC3E}">
        <p14:creationId xmlns:p14="http://schemas.microsoft.com/office/powerpoint/2010/main" val="287995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3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9EBFB"/>
        </a:solidFill>
        <a:effectLst/>
      </p:bgPr>
    </p:bg>
    <p:spTree>
      <p:nvGrpSpPr>
        <p:cNvPr id="1" name=""/>
        <p:cNvGrpSpPr/>
        <p:nvPr/>
      </p:nvGrpSpPr>
      <p:grpSpPr>
        <a:xfrm>
          <a:off x="0" y="0"/>
          <a:ext cx="0" cy="0"/>
          <a:chOff x="0" y="0"/>
          <a:chExt cx="0" cy="0"/>
        </a:xfrm>
      </p:grpSpPr>
      <p:pic>
        <p:nvPicPr>
          <p:cNvPr id="23" name="グラフィックス 22" descr="ゲーム コントローラー 枠線">
            <a:extLst>
              <a:ext uri="{FF2B5EF4-FFF2-40B4-BE49-F238E27FC236}">
                <a16:creationId xmlns:a16="http://schemas.microsoft.com/office/drawing/2014/main" id="{714267F6-E975-4499-99FA-1F6878A885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7961" y="1072178"/>
            <a:ext cx="5591711" cy="5591711"/>
          </a:xfrm>
          <a:prstGeom prst="rect">
            <a:avLst/>
          </a:prstGeom>
        </p:spPr>
      </p:pic>
      <p:sp>
        <p:nvSpPr>
          <p:cNvPr id="25" name="テキスト ボックス 24">
            <a:extLst>
              <a:ext uri="{FF2B5EF4-FFF2-40B4-BE49-F238E27FC236}">
                <a16:creationId xmlns:a16="http://schemas.microsoft.com/office/drawing/2014/main" id="{DDAF5E57-4B57-4A72-87B9-6B14FE3BE04F}"/>
              </a:ext>
            </a:extLst>
          </p:cNvPr>
          <p:cNvSpPr txBox="1"/>
          <p:nvPr/>
        </p:nvSpPr>
        <p:spPr>
          <a:xfrm>
            <a:off x="379126" y="1517411"/>
            <a:ext cx="10220325" cy="523220"/>
          </a:xfrm>
          <a:prstGeom prst="rect">
            <a:avLst/>
          </a:prstGeom>
          <a:noFill/>
        </p:spPr>
        <p:txBody>
          <a:bodyPr wrap="square" rtlCol="0">
            <a:spAutoFit/>
          </a:bodyPr>
          <a:lstStyle/>
          <a:p>
            <a:r>
              <a:rPr kumimoji="1" lang="ja-JP" altLang="en-US" sz="2000" dirty="0">
                <a:solidFill>
                  <a:schemeClr val="bg1"/>
                </a:solidFill>
                <a:latin typeface="Meiryo UI" panose="020B0604030504040204" pitchFamily="50" charset="-128"/>
                <a:ea typeface="Meiryo UI" panose="020B0604030504040204" pitchFamily="50" charset="-128"/>
              </a:rPr>
              <a:t>・</a:t>
            </a:r>
            <a:r>
              <a:rPr kumimoji="1" lang="ja-JP" altLang="en-US" sz="2800" dirty="0">
                <a:solidFill>
                  <a:schemeClr val="bg1"/>
                </a:solidFill>
                <a:latin typeface="Meiryo UI" panose="020B0604030504040204" pitchFamily="50" charset="-128"/>
                <a:ea typeface="Meiryo UI" panose="020B0604030504040204" pitchFamily="50" charset="-128"/>
              </a:rPr>
              <a:t>病気ステータスと治療方法</a:t>
            </a:r>
            <a:endParaRPr kumimoji="1" lang="en-US" altLang="ja-JP" sz="2800" dirty="0">
              <a:solidFill>
                <a:schemeClr val="bg1"/>
              </a:solidFill>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52DD3AC0-EAC6-4B9A-B250-0B7B8723D97C}"/>
              </a:ext>
            </a:extLst>
          </p:cNvPr>
          <p:cNvSpPr txBox="1"/>
          <p:nvPr/>
        </p:nvSpPr>
        <p:spPr>
          <a:xfrm>
            <a:off x="880848" y="2175337"/>
            <a:ext cx="10220325" cy="400110"/>
          </a:xfrm>
          <a:prstGeom prst="rect">
            <a:avLst/>
          </a:prstGeom>
          <a:noFill/>
        </p:spPr>
        <p:txBody>
          <a:bodyPr wrap="square" rtlCol="0">
            <a:spAutoFit/>
          </a:bodyPr>
          <a:lstStyle/>
          <a:p>
            <a:r>
              <a:rPr kumimoji="1" lang="ja-JP" altLang="en-US" sz="2000" dirty="0">
                <a:solidFill>
                  <a:schemeClr val="bg1"/>
                </a:solidFill>
                <a:latin typeface="Meiryo UI" panose="020B0604030504040204" pitchFamily="50" charset="-128"/>
                <a:ea typeface="Meiryo UI" panose="020B0604030504040204" pitchFamily="50" charset="-128"/>
              </a:rPr>
              <a:t>カレンダー画面にいるキャラクターの健康状態にも反映されている</a:t>
            </a:r>
            <a:endParaRPr kumimoji="1" lang="en-US" altLang="ja-JP" sz="2000" dirty="0">
              <a:solidFill>
                <a:schemeClr val="bg1"/>
              </a:solidFill>
              <a:latin typeface="Meiryo UI" panose="020B0604030504040204" pitchFamily="50" charset="-128"/>
              <a:ea typeface="Meiryo UI" panose="020B0604030504040204" pitchFamily="50" charset="-128"/>
            </a:endParaRPr>
          </a:p>
        </p:txBody>
      </p:sp>
      <p:pic>
        <p:nvPicPr>
          <p:cNvPr id="5" name="図 4" descr="モニター画面に映るゲーム画面&#10;&#10;中程度の精度で自動的に生成された説明">
            <a:extLst>
              <a:ext uri="{FF2B5EF4-FFF2-40B4-BE49-F238E27FC236}">
                <a16:creationId xmlns:a16="http://schemas.microsoft.com/office/drawing/2014/main" id="{6B989AF7-2546-47F5-BD3A-8C1B238711CB}"/>
              </a:ext>
            </a:extLst>
          </p:cNvPr>
          <p:cNvPicPr>
            <a:picLocks noChangeAspect="1"/>
          </p:cNvPicPr>
          <p:nvPr/>
        </p:nvPicPr>
        <p:blipFill rotWithShape="1">
          <a:blip r:embed="rId5"/>
          <a:srcRect l="25533" t="32244" r="24225" b="2596"/>
          <a:stretch/>
        </p:blipFill>
        <p:spPr>
          <a:xfrm>
            <a:off x="293854" y="2761431"/>
            <a:ext cx="3114689" cy="1795339"/>
          </a:xfrm>
          <a:prstGeom prst="rect">
            <a:avLst/>
          </a:prstGeom>
        </p:spPr>
      </p:pic>
      <p:pic>
        <p:nvPicPr>
          <p:cNvPr id="8" name="図 7" descr="モニター画面に映るゲーム画面&#10;&#10;中程度の精度で自動的に生成された説明">
            <a:extLst>
              <a:ext uri="{FF2B5EF4-FFF2-40B4-BE49-F238E27FC236}">
                <a16:creationId xmlns:a16="http://schemas.microsoft.com/office/drawing/2014/main" id="{5D87AE98-90B5-4B5B-937B-CD0FDCEC7E6F}"/>
              </a:ext>
            </a:extLst>
          </p:cNvPr>
          <p:cNvPicPr>
            <a:picLocks noChangeAspect="1"/>
          </p:cNvPicPr>
          <p:nvPr/>
        </p:nvPicPr>
        <p:blipFill rotWithShape="1">
          <a:blip r:embed="rId6"/>
          <a:srcRect l="26124" t="28096" r="24410" b="7103"/>
          <a:stretch/>
        </p:blipFill>
        <p:spPr>
          <a:xfrm>
            <a:off x="3041925" y="4856906"/>
            <a:ext cx="3114689" cy="1806983"/>
          </a:xfrm>
          <a:prstGeom prst="rect">
            <a:avLst/>
          </a:prstGeom>
        </p:spPr>
      </p:pic>
      <p:pic>
        <p:nvPicPr>
          <p:cNvPr id="11" name="図 10" descr="テレビゲームの画面&#10;&#10;中程度の精度で自動的に生成された説明">
            <a:extLst>
              <a:ext uri="{FF2B5EF4-FFF2-40B4-BE49-F238E27FC236}">
                <a16:creationId xmlns:a16="http://schemas.microsoft.com/office/drawing/2014/main" id="{DF731325-5EA1-4225-9356-0E2BC774D315}"/>
              </a:ext>
            </a:extLst>
          </p:cNvPr>
          <p:cNvPicPr>
            <a:picLocks noChangeAspect="1"/>
          </p:cNvPicPr>
          <p:nvPr/>
        </p:nvPicPr>
        <p:blipFill rotWithShape="1">
          <a:blip r:embed="rId7"/>
          <a:srcRect l="25786" t="27991" r="24241" b="6896"/>
          <a:stretch/>
        </p:blipFill>
        <p:spPr>
          <a:xfrm>
            <a:off x="5792407" y="2772653"/>
            <a:ext cx="3173249" cy="1822329"/>
          </a:xfrm>
          <a:prstGeom prst="rect">
            <a:avLst/>
          </a:prstGeom>
        </p:spPr>
      </p:pic>
      <p:pic>
        <p:nvPicPr>
          <p:cNvPr id="13" name="図 12" descr="テレビゲームの画面&#10;&#10;中程度の精度で自動的に生成された説明">
            <a:extLst>
              <a:ext uri="{FF2B5EF4-FFF2-40B4-BE49-F238E27FC236}">
                <a16:creationId xmlns:a16="http://schemas.microsoft.com/office/drawing/2014/main" id="{4A7E7364-0442-4D54-809F-4B9615764C77}"/>
              </a:ext>
            </a:extLst>
          </p:cNvPr>
          <p:cNvPicPr>
            <a:picLocks noChangeAspect="1"/>
          </p:cNvPicPr>
          <p:nvPr/>
        </p:nvPicPr>
        <p:blipFill rotWithShape="1">
          <a:blip r:embed="rId8"/>
          <a:srcRect l="25787" t="26691" r="24241" b="6936"/>
          <a:stretch/>
        </p:blipFill>
        <p:spPr>
          <a:xfrm>
            <a:off x="8743308" y="4856906"/>
            <a:ext cx="3173249" cy="1859307"/>
          </a:xfrm>
          <a:prstGeom prst="rect">
            <a:avLst/>
          </a:prstGeom>
        </p:spPr>
      </p:pic>
      <p:cxnSp>
        <p:nvCxnSpPr>
          <p:cNvPr id="16" name="直線矢印コネクタ 15">
            <a:extLst>
              <a:ext uri="{FF2B5EF4-FFF2-40B4-BE49-F238E27FC236}">
                <a16:creationId xmlns:a16="http://schemas.microsoft.com/office/drawing/2014/main" id="{B28573F4-7F5F-4F7C-92EF-A61F54E0B10C}"/>
              </a:ext>
            </a:extLst>
          </p:cNvPr>
          <p:cNvCxnSpPr>
            <a:cxnSpLocks/>
          </p:cNvCxnSpPr>
          <p:nvPr/>
        </p:nvCxnSpPr>
        <p:spPr>
          <a:xfrm>
            <a:off x="2178121" y="4742754"/>
            <a:ext cx="582457" cy="51761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直線矢印コネクタ 23">
            <a:extLst>
              <a:ext uri="{FF2B5EF4-FFF2-40B4-BE49-F238E27FC236}">
                <a16:creationId xmlns:a16="http://schemas.microsoft.com/office/drawing/2014/main" id="{78451479-C092-413D-88DE-043B7F1F5ABD}"/>
              </a:ext>
            </a:extLst>
          </p:cNvPr>
          <p:cNvCxnSpPr>
            <a:cxnSpLocks/>
          </p:cNvCxnSpPr>
          <p:nvPr/>
        </p:nvCxnSpPr>
        <p:spPr>
          <a:xfrm flipV="1">
            <a:off x="5013790" y="4128716"/>
            <a:ext cx="637944" cy="57812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直線矢印コネクタ 25">
            <a:extLst>
              <a:ext uri="{FF2B5EF4-FFF2-40B4-BE49-F238E27FC236}">
                <a16:creationId xmlns:a16="http://schemas.microsoft.com/office/drawing/2014/main" id="{5212CC15-504E-45D1-B6B3-FF6207639B72}"/>
              </a:ext>
            </a:extLst>
          </p:cNvPr>
          <p:cNvCxnSpPr>
            <a:cxnSpLocks/>
          </p:cNvCxnSpPr>
          <p:nvPr/>
        </p:nvCxnSpPr>
        <p:spPr>
          <a:xfrm>
            <a:off x="7855785" y="4742753"/>
            <a:ext cx="582457" cy="51761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図 26" descr="ロゴ&#10;&#10;中程度の精度で自動的に生成された説明">
            <a:extLst>
              <a:ext uri="{FF2B5EF4-FFF2-40B4-BE49-F238E27FC236}">
                <a16:creationId xmlns:a16="http://schemas.microsoft.com/office/drawing/2014/main" id="{D82CFDCA-DB6A-4498-B061-2113E7938A1D}"/>
              </a:ext>
            </a:extLst>
          </p:cNvPr>
          <p:cNvPicPr>
            <a:picLocks noChangeAspect="1"/>
          </p:cNvPicPr>
          <p:nvPr/>
        </p:nvPicPr>
        <p:blipFill>
          <a:blip r:embed="rId9"/>
          <a:stretch>
            <a:fillRect/>
          </a:stretch>
        </p:blipFill>
        <p:spPr>
          <a:xfrm>
            <a:off x="1646711" y="4983445"/>
            <a:ext cx="1062819" cy="1062819"/>
          </a:xfrm>
          <a:prstGeom prst="rect">
            <a:avLst/>
          </a:prstGeom>
        </p:spPr>
      </p:pic>
      <p:pic>
        <p:nvPicPr>
          <p:cNvPr id="28" name="図 27" descr="ロゴ&#10;&#10;中程度の精度で自動的に生成された説明">
            <a:extLst>
              <a:ext uri="{FF2B5EF4-FFF2-40B4-BE49-F238E27FC236}">
                <a16:creationId xmlns:a16="http://schemas.microsoft.com/office/drawing/2014/main" id="{4621B0A3-2B14-428C-87A7-40FDC0C33ED5}"/>
              </a:ext>
            </a:extLst>
          </p:cNvPr>
          <p:cNvPicPr>
            <a:picLocks noChangeAspect="1"/>
          </p:cNvPicPr>
          <p:nvPr/>
        </p:nvPicPr>
        <p:blipFill>
          <a:blip r:embed="rId9"/>
          <a:stretch>
            <a:fillRect/>
          </a:stretch>
        </p:blipFill>
        <p:spPr>
          <a:xfrm>
            <a:off x="4482380" y="3354958"/>
            <a:ext cx="1062819" cy="1062819"/>
          </a:xfrm>
          <a:prstGeom prst="rect">
            <a:avLst/>
          </a:prstGeom>
        </p:spPr>
      </p:pic>
      <p:pic>
        <p:nvPicPr>
          <p:cNvPr id="29" name="図 28" descr="ロゴ&#10;&#10;中程度の精度で自動的に生成された説明">
            <a:extLst>
              <a:ext uri="{FF2B5EF4-FFF2-40B4-BE49-F238E27FC236}">
                <a16:creationId xmlns:a16="http://schemas.microsoft.com/office/drawing/2014/main" id="{B2D633A8-6BA8-4517-A5B7-54FE22C079EE}"/>
              </a:ext>
            </a:extLst>
          </p:cNvPr>
          <p:cNvPicPr>
            <a:picLocks noChangeAspect="1"/>
          </p:cNvPicPr>
          <p:nvPr/>
        </p:nvPicPr>
        <p:blipFill>
          <a:blip r:embed="rId9"/>
          <a:stretch>
            <a:fillRect/>
          </a:stretch>
        </p:blipFill>
        <p:spPr>
          <a:xfrm>
            <a:off x="7357712" y="4941639"/>
            <a:ext cx="1062819" cy="1062819"/>
          </a:xfrm>
          <a:prstGeom prst="rect">
            <a:avLst/>
          </a:prstGeom>
        </p:spPr>
      </p:pic>
      <p:grpSp>
        <p:nvGrpSpPr>
          <p:cNvPr id="18" name="グループ化 17">
            <a:extLst>
              <a:ext uri="{FF2B5EF4-FFF2-40B4-BE49-F238E27FC236}">
                <a16:creationId xmlns:a16="http://schemas.microsoft.com/office/drawing/2014/main" id="{E28728B4-9F1D-4FBA-8DAA-780A8136FBD9}"/>
              </a:ext>
            </a:extLst>
          </p:cNvPr>
          <p:cNvGrpSpPr/>
          <p:nvPr/>
        </p:nvGrpSpPr>
        <p:grpSpPr>
          <a:xfrm>
            <a:off x="162328" y="150672"/>
            <a:ext cx="6275633" cy="1427286"/>
            <a:chOff x="0" y="1639199"/>
            <a:chExt cx="9804757" cy="1626974"/>
          </a:xfrm>
          <a:scene3d>
            <a:camera prst="orthographicFront"/>
            <a:lightRig rig="chilly" dir="t"/>
          </a:scene3d>
        </p:grpSpPr>
        <p:sp>
          <p:nvSpPr>
            <p:cNvPr id="22" name="四角形: 角を丸くする 21">
              <a:extLst>
                <a:ext uri="{FF2B5EF4-FFF2-40B4-BE49-F238E27FC236}">
                  <a16:creationId xmlns:a16="http://schemas.microsoft.com/office/drawing/2014/main" id="{16333EC4-6C5F-4CDF-9D45-44D8A9B169A6}"/>
                </a:ext>
              </a:extLst>
            </p:cNvPr>
            <p:cNvSpPr/>
            <p:nvPr/>
          </p:nvSpPr>
          <p:spPr>
            <a:xfrm>
              <a:off x="0" y="1639199"/>
              <a:ext cx="9804757" cy="1626974"/>
            </a:xfrm>
            <a:prstGeom prst="roundRect">
              <a:avLst/>
            </a:prstGeom>
            <a:solidFill>
              <a:schemeClr val="accent5">
                <a:lumMod val="75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405887"/>
                <a:satOff val="-1253"/>
                <a:lumOff val="29606"/>
                <a:alphaOff val="0"/>
              </a:schemeClr>
            </a:effectRef>
            <a:fontRef idx="minor">
              <a:schemeClr val="lt1"/>
            </a:fontRef>
          </p:style>
        </p:sp>
        <p:sp>
          <p:nvSpPr>
            <p:cNvPr id="30" name="四角形: 角を丸くする 4">
              <a:extLst>
                <a:ext uri="{FF2B5EF4-FFF2-40B4-BE49-F238E27FC236}">
                  <a16:creationId xmlns:a16="http://schemas.microsoft.com/office/drawing/2014/main" id="{2C7FB45C-0E73-4EA0-86FC-0C163B43E7D3}"/>
                </a:ext>
              </a:extLst>
            </p:cNvPr>
            <p:cNvSpPr txBox="1"/>
            <p:nvPr/>
          </p:nvSpPr>
          <p:spPr>
            <a:xfrm>
              <a:off x="79422" y="1718621"/>
              <a:ext cx="9645913" cy="14681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ハマって毎日ログイン間違いなし！</a:t>
              </a:r>
              <a:endPar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marL="0" lvl="0" indent="0" algn="ctr" defTabSz="12446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キャラクター育成機能</a:t>
              </a:r>
            </a:p>
          </p:txBody>
        </p:sp>
      </p:grpSp>
    </p:spTree>
    <p:extLst>
      <p:ext uri="{BB962C8B-B14F-4D97-AF65-F5344CB8AC3E}">
        <p14:creationId xmlns:p14="http://schemas.microsoft.com/office/powerpoint/2010/main" val="2562739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9EBFB"/>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180B9-6892-419E-BA96-34A2AF7B6C80}"/>
              </a:ext>
            </a:extLst>
          </p:cNvPr>
          <p:cNvSpPr txBox="1">
            <a:spLocks/>
          </p:cNvSpPr>
          <p:nvPr/>
        </p:nvSpPr>
        <p:spPr>
          <a:xfrm>
            <a:off x="838200" y="707029"/>
            <a:ext cx="10515600" cy="640080"/>
          </a:xfrm>
          <a:prstGeom prst="rect">
            <a:avLst/>
          </a:prstGeom>
        </p:spPr>
        <p:txBody>
          <a:bodyPr rtlCol="0">
            <a:normAutofit fontScale="92500" lnSpcReduction="200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kumimoji="0" lang="ja-JP" altLang="en-US" dirty="0">
                <a:ln>
                  <a:solidFill>
                    <a:schemeClr val="accent5">
                      <a:lumMod val="75000"/>
                    </a:schemeClr>
                  </a:solidFill>
                </a:ln>
                <a:solidFill>
                  <a:schemeClr val="accent5">
                    <a:lumMod val="75000"/>
                  </a:schemeClr>
                </a:solidFill>
                <a:latin typeface="Meiryo UI" panose="020B0604030504040204" pitchFamily="50" charset="-128"/>
                <a:ea typeface="Meiryo UI" panose="020B0604030504040204" pitchFamily="50" charset="-128"/>
              </a:rPr>
              <a:t>本アプリケーションの推し機能</a:t>
            </a:r>
          </a:p>
        </p:txBody>
      </p:sp>
      <p:graphicFrame>
        <p:nvGraphicFramePr>
          <p:cNvPr id="3" name="図表 2">
            <a:extLst>
              <a:ext uri="{FF2B5EF4-FFF2-40B4-BE49-F238E27FC236}">
                <a16:creationId xmlns:a16="http://schemas.microsoft.com/office/drawing/2014/main" id="{9A1C28F0-3044-4C90-8CCE-1C4256493069}"/>
              </a:ext>
            </a:extLst>
          </p:cNvPr>
          <p:cNvGraphicFramePr/>
          <p:nvPr>
            <p:extLst>
              <p:ext uri="{D42A27DB-BD31-4B8C-83A1-F6EECF244321}">
                <p14:modId xmlns:p14="http://schemas.microsoft.com/office/powerpoint/2010/main" val="2334762533"/>
              </p:ext>
            </p:extLst>
          </p:nvPr>
        </p:nvGraphicFramePr>
        <p:xfrm>
          <a:off x="1085850" y="1524001"/>
          <a:ext cx="9804757" cy="49053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グラフィックス 3" descr="豚の貯金箱 枠線">
            <a:extLst>
              <a:ext uri="{FF2B5EF4-FFF2-40B4-BE49-F238E27FC236}">
                <a16:creationId xmlns:a16="http://schemas.microsoft.com/office/drawing/2014/main" id="{B42052B2-9589-499D-8C65-61E376D336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61020" y="1710098"/>
            <a:ext cx="1210857" cy="1210857"/>
          </a:xfrm>
          <a:prstGeom prst="rect">
            <a:avLst/>
          </a:prstGeom>
        </p:spPr>
      </p:pic>
      <p:pic>
        <p:nvPicPr>
          <p:cNvPr id="5" name="グラフィックス 4" descr="ゲーム コントローラー 枠線">
            <a:extLst>
              <a:ext uri="{FF2B5EF4-FFF2-40B4-BE49-F238E27FC236}">
                <a16:creationId xmlns:a16="http://schemas.microsoft.com/office/drawing/2014/main" id="{67C27A63-A4BB-4952-8381-6BC562F12D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17659" y="3427899"/>
            <a:ext cx="1097577" cy="1097577"/>
          </a:xfrm>
          <a:prstGeom prst="rect">
            <a:avLst/>
          </a:prstGeom>
        </p:spPr>
      </p:pic>
      <p:pic>
        <p:nvPicPr>
          <p:cNvPr id="6" name="グラフィックス 5" descr="男性の集団 枠線">
            <a:extLst>
              <a:ext uri="{FF2B5EF4-FFF2-40B4-BE49-F238E27FC236}">
                <a16:creationId xmlns:a16="http://schemas.microsoft.com/office/drawing/2014/main" id="{0C0CA8E8-FE32-4A0E-A73E-4EFDE76ED4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34143" y="5071922"/>
            <a:ext cx="1081093" cy="1081093"/>
          </a:xfrm>
          <a:prstGeom prst="rect">
            <a:avLst/>
          </a:prstGeom>
        </p:spPr>
      </p:pic>
    </p:spTree>
    <p:extLst>
      <p:ext uri="{BB962C8B-B14F-4D97-AF65-F5344CB8AC3E}">
        <p14:creationId xmlns:p14="http://schemas.microsoft.com/office/powerpoint/2010/main" val="412491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9EBFB"/>
        </a:solidFill>
        <a:effectLst/>
      </p:bgPr>
    </p:bg>
    <p:spTree>
      <p:nvGrpSpPr>
        <p:cNvPr id="1" name=""/>
        <p:cNvGrpSpPr/>
        <p:nvPr/>
      </p:nvGrpSpPr>
      <p:grpSpPr>
        <a:xfrm>
          <a:off x="0" y="0"/>
          <a:ext cx="0" cy="0"/>
          <a:chOff x="0" y="0"/>
          <a:chExt cx="0" cy="0"/>
        </a:xfrm>
      </p:grpSpPr>
      <p:pic>
        <p:nvPicPr>
          <p:cNvPr id="6" name="グラフィックス 5" descr="男性の集団 枠線">
            <a:extLst>
              <a:ext uri="{FF2B5EF4-FFF2-40B4-BE49-F238E27FC236}">
                <a16:creationId xmlns:a16="http://schemas.microsoft.com/office/drawing/2014/main" id="{D697CFD6-9010-46A0-97EE-1CD9152A7A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2457" y="1150358"/>
            <a:ext cx="5467350" cy="5467350"/>
          </a:xfrm>
          <a:prstGeom prst="rect">
            <a:avLst/>
          </a:prstGeom>
        </p:spPr>
      </p:pic>
      <p:sp>
        <p:nvSpPr>
          <p:cNvPr id="10" name="テキスト ボックス 9">
            <a:extLst>
              <a:ext uri="{FF2B5EF4-FFF2-40B4-BE49-F238E27FC236}">
                <a16:creationId xmlns:a16="http://schemas.microsoft.com/office/drawing/2014/main" id="{CAF67E66-A17B-4985-AEBC-7DB30F4EA4C4}"/>
              </a:ext>
            </a:extLst>
          </p:cNvPr>
          <p:cNvSpPr txBox="1"/>
          <p:nvPr/>
        </p:nvSpPr>
        <p:spPr>
          <a:xfrm>
            <a:off x="373151" y="1608086"/>
            <a:ext cx="10220325" cy="954107"/>
          </a:xfrm>
          <a:prstGeom prst="rect">
            <a:avLst/>
          </a:prstGeom>
          <a:noFill/>
        </p:spPr>
        <p:txBody>
          <a:bodyPr wrap="square" rtlCol="0">
            <a:spAutoFit/>
          </a:bodyPr>
          <a:lstStyle/>
          <a:p>
            <a:r>
              <a:rPr kumimoji="1" lang="ja-JP" altLang="en-US" sz="2000" dirty="0">
                <a:solidFill>
                  <a:schemeClr val="bg1"/>
                </a:solidFill>
                <a:latin typeface="Meiryo UI" panose="020B0604030504040204" pitchFamily="50" charset="-128"/>
                <a:ea typeface="Meiryo UI" panose="020B0604030504040204" pitchFamily="50" charset="-128"/>
              </a:rPr>
              <a:t>・</a:t>
            </a:r>
            <a:r>
              <a:rPr kumimoji="1" lang="en-US" altLang="ja-JP" sz="2800" dirty="0">
                <a:solidFill>
                  <a:schemeClr val="bg1"/>
                </a:solidFill>
                <a:latin typeface="Meiryo UI" panose="020B0604030504040204" pitchFamily="50" charset="-128"/>
                <a:ea typeface="Meiryo UI" panose="020B0604030504040204" pitchFamily="50" charset="-128"/>
              </a:rPr>
              <a:t>『</a:t>
            </a:r>
            <a:r>
              <a:rPr kumimoji="1" lang="en-US" altLang="ja-JP" sz="2800" dirty="0" err="1">
                <a:solidFill>
                  <a:schemeClr val="bg1"/>
                </a:solidFill>
                <a:latin typeface="Meiryo UI" panose="020B0604030504040204" pitchFamily="50" charset="-128"/>
                <a:ea typeface="Meiryo UI" panose="020B0604030504040204" pitchFamily="50" charset="-128"/>
              </a:rPr>
              <a:t>Buytter</a:t>
            </a:r>
            <a:r>
              <a:rPr kumimoji="1" lang="en-US" altLang="ja-JP" sz="2800" dirty="0">
                <a:solidFill>
                  <a:schemeClr val="bg1"/>
                </a:solidFill>
                <a:latin typeface="Meiryo UI" panose="020B0604030504040204" pitchFamily="50" charset="-128"/>
                <a:ea typeface="Meiryo UI" panose="020B0604030504040204" pitchFamily="50" charset="-128"/>
              </a:rPr>
              <a:t>』</a:t>
            </a:r>
            <a:r>
              <a:rPr kumimoji="1" lang="ja-JP" altLang="en-US" sz="2800" dirty="0">
                <a:solidFill>
                  <a:schemeClr val="bg1"/>
                </a:solidFill>
                <a:latin typeface="Meiryo UI" panose="020B0604030504040204" pitchFamily="50" charset="-128"/>
                <a:ea typeface="Meiryo UI" panose="020B0604030504040204" pitchFamily="50" charset="-128"/>
              </a:rPr>
              <a:t>による承認欲求の満たし</a:t>
            </a:r>
            <a:endParaRPr kumimoji="1" lang="en-US" altLang="ja-JP" sz="2800" dirty="0">
              <a:solidFill>
                <a:schemeClr val="bg1"/>
              </a:solidFill>
              <a:latin typeface="Meiryo UI" panose="020B0604030504040204" pitchFamily="50" charset="-128"/>
              <a:ea typeface="Meiryo UI" panose="020B0604030504040204" pitchFamily="50" charset="-128"/>
            </a:endParaRPr>
          </a:p>
          <a:p>
            <a:endParaRPr kumimoji="1" lang="en-US" altLang="ja-JP" sz="2800" dirty="0">
              <a:solidFill>
                <a:schemeClr val="bg1"/>
              </a:solidFill>
              <a:latin typeface="Meiryo UI" panose="020B0604030504040204" pitchFamily="50" charset="-128"/>
              <a:ea typeface="Meiryo UI" panose="020B0604030504040204" pitchFamily="50" charset="-128"/>
            </a:endParaRPr>
          </a:p>
        </p:txBody>
      </p:sp>
      <p:pic>
        <p:nvPicPr>
          <p:cNvPr id="5" name="グラフィックス 4" descr="フラグ 枠線">
            <a:extLst>
              <a:ext uri="{FF2B5EF4-FFF2-40B4-BE49-F238E27FC236}">
                <a16:creationId xmlns:a16="http://schemas.microsoft.com/office/drawing/2014/main" id="{07AFB8B4-016E-4CE8-92E3-0EBF0FE1DA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525" y="3591599"/>
            <a:ext cx="1276193" cy="1276193"/>
          </a:xfrm>
          <a:prstGeom prst="rect">
            <a:avLst/>
          </a:prstGeom>
        </p:spPr>
      </p:pic>
      <p:grpSp>
        <p:nvGrpSpPr>
          <p:cNvPr id="15" name="グループ化 14">
            <a:extLst>
              <a:ext uri="{FF2B5EF4-FFF2-40B4-BE49-F238E27FC236}">
                <a16:creationId xmlns:a16="http://schemas.microsoft.com/office/drawing/2014/main" id="{A6EE14F3-07D5-4F87-ABD3-C9DDD8E5838A}"/>
              </a:ext>
            </a:extLst>
          </p:cNvPr>
          <p:cNvGrpSpPr/>
          <p:nvPr/>
        </p:nvGrpSpPr>
        <p:grpSpPr>
          <a:xfrm>
            <a:off x="2727494" y="3559077"/>
            <a:ext cx="1329185" cy="1308715"/>
            <a:chOff x="3736476" y="3218350"/>
            <a:chExt cx="1606086" cy="1606086"/>
          </a:xfrm>
        </p:grpSpPr>
        <p:pic>
          <p:nvPicPr>
            <p:cNvPr id="12" name="グラフィックス 11" descr="ハンドバッグ 単色塗りつぶし">
              <a:extLst>
                <a:ext uri="{FF2B5EF4-FFF2-40B4-BE49-F238E27FC236}">
                  <a16:creationId xmlns:a16="http://schemas.microsoft.com/office/drawing/2014/main" id="{BAC9F80B-579B-418F-A3C9-557132A9EA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92419" y="3800451"/>
              <a:ext cx="914400" cy="914400"/>
            </a:xfrm>
            <a:prstGeom prst="rect">
              <a:avLst/>
            </a:prstGeom>
          </p:spPr>
        </p:pic>
        <p:pic>
          <p:nvPicPr>
            <p:cNvPr id="14" name="グラフィックス 13" descr="買い物袋 枠線">
              <a:extLst>
                <a:ext uri="{FF2B5EF4-FFF2-40B4-BE49-F238E27FC236}">
                  <a16:creationId xmlns:a16="http://schemas.microsoft.com/office/drawing/2014/main" id="{7CFD51B2-712B-4E19-95DC-D5F5B861C4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6476" y="3218350"/>
              <a:ext cx="1606086" cy="1606086"/>
            </a:xfrm>
            <a:prstGeom prst="rect">
              <a:avLst/>
            </a:prstGeom>
          </p:spPr>
        </p:pic>
      </p:grpSp>
      <p:grpSp>
        <p:nvGrpSpPr>
          <p:cNvPr id="24" name="グループ化 23">
            <a:extLst>
              <a:ext uri="{FF2B5EF4-FFF2-40B4-BE49-F238E27FC236}">
                <a16:creationId xmlns:a16="http://schemas.microsoft.com/office/drawing/2014/main" id="{E5A20D19-2E59-49A5-9516-6F833D6EB906}"/>
              </a:ext>
            </a:extLst>
          </p:cNvPr>
          <p:cNvGrpSpPr/>
          <p:nvPr/>
        </p:nvGrpSpPr>
        <p:grpSpPr>
          <a:xfrm>
            <a:off x="5125871" y="3532354"/>
            <a:ext cx="1257256" cy="1184117"/>
            <a:chOff x="4121393" y="2787043"/>
            <a:chExt cx="1311540" cy="1259206"/>
          </a:xfrm>
        </p:grpSpPr>
        <p:pic>
          <p:nvPicPr>
            <p:cNvPr id="21" name="グラフィックス 20" descr="ハンドバッグ 単色塗りつぶし">
              <a:extLst>
                <a:ext uri="{FF2B5EF4-FFF2-40B4-BE49-F238E27FC236}">
                  <a16:creationId xmlns:a16="http://schemas.microsoft.com/office/drawing/2014/main" id="{A2D76166-4803-4C0A-A198-D945F1B679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21393" y="3251969"/>
              <a:ext cx="794280" cy="794280"/>
            </a:xfrm>
            <a:prstGeom prst="rect">
              <a:avLst/>
            </a:prstGeom>
          </p:spPr>
        </p:pic>
        <p:pic>
          <p:nvPicPr>
            <p:cNvPr id="23" name="グラフィックス 22" descr="カメラ 枠線">
              <a:extLst>
                <a:ext uri="{FF2B5EF4-FFF2-40B4-BE49-F238E27FC236}">
                  <a16:creationId xmlns:a16="http://schemas.microsoft.com/office/drawing/2014/main" id="{5B348730-15F8-4FF7-BD12-2C63D7F145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18533" y="2787043"/>
              <a:ext cx="914400" cy="914400"/>
            </a:xfrm>
            <a:prstGeom prst="rect">
              <a:avLst/>
            </a:prstGeom>
          </p:spPr>
        </p:pic>
      </p:grpSp>
      <p:pic>
        <p:nvPicPr>
          <p:cNvPr id="26" name="グラフィックス 25" descr="ハト 枠線">
            <a:extLst>
              <a:ext uri="{FF2B5EF4-FFF2-40B4-BE49-F238E27FC236}">
                <a16:creationId xmlns:a16="http://schemas.microsoft.com/office/drawing/2014/main" id="{3DA53A92-C433-4E51-A712-24FEC68D9CA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99361" y="3557409"/>
            <a:ext cx="1258073" cy="1258073"/>
          </a:xfrm>
          <a:prstGeom prst="rect">
            <a:avLst/>
          </a:prstGeom>
        </p:spPr>
      </p:pic>
      <p:pic>
        <p:nvPicPr>
          <p:cNvPr id="28" name="グラフィックス 27" descr="コメント: いいね! 単色塗りつぶし">
            <a:extLst>
              <a:ext uri="{FF2B5EF4-FFF2-40B4-BE49-F238E27FC236}">
                <a16:creationId xmlns:a16="http://schemas.microsoft.com/office/drawing/2014/main" id="{23972875-7900-44AD-85DA-4AC3FCE0D24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23316" y="3574876"/>
            <a:ext cx="1433311" cy="1433311"/>
          </a:xfrm>
          <a:prstGeom prst="rect">
            <a:avLst/>
          </a:prstGeom>
        </p:spPr>
      </p:pic>
      <p:sp>
        <p:nvSpPr>
          <p:cNvPr id="29" name="テキスト ボックス 28">
            <a:extLst>
              <a:ext uri="{FF2B5EF4-FFF2-40B4-BE49-F238E27FC236}">
                <a16:creationId xmlns:a16="http://schemas.microsoft.com/office/drawing/2014/main" id="{241D5380-4448-4EE2-970D-C8394B07454D}"/>
              </a:ext>
            </a:extLst>
          </p:cNvPr>
          <p:cNvSpPr txBox="1"/>
          <p:nvPr/>
        </p:nvSpPr>
        <p:spPr>
          <a:xfrm>
            <a:off x="101030" y="5239112"/>
            <a:ext cx="1808448" cy="400110"/>
          </a:xfrm>
          <a:prstGeom prst="rect">
            <a:avLst/>
          </a:prstGeom>
          <a:noFill/>
        </p:spPr>
        <p:txBody>
          <a:bodyPr wrap="square" rtlCol="0">
            <a:spAutoFit/>
          </a:bodyPr>
          <a:lstStyle/>
          <a:p>
            <a:pPr algn="ctr"/>
            <a:r>
              <a:rPr kumimoji="1" lang="ja-JP" altLang="en-US" sz="2000" dirty="0">
                <a:solidFill>
                  <a:schemeClr val="bg1"/>
                </a:solidFill>
                <a:latin typeface="Meiryo UI" panose="020B0604030504040204" pitchFamily="50" charset="-128"/>
                <a:ea typeface="Meiryo UI" panose="020B0604030504040204" pitchFamily="50" charset="-128"/>
              </a:rPr>
              <a:t>目標達成</a:t>
            </a:r>
          </a:p>
        </p:txBody>
      </p:sp>
      <p:sp>
        <p:nvSpPr>
          <p:cNvPr id="30" name="テキスト ボックス 29">
            <a:extLst>
              <a:ext uri="{FF2B5EF4-FFF2-40B4-BE49-F238E27FC236}">
                <a16:creationId xmlns:a16="http://schemas.microsoft.com/office/drawing/2014/main" id="{3CA1C334-5DC5-40D5-8B07-57464E7D7535}"/>
              </a:ext>
            </a:extLst>
          </p:cNvPr>
          <p:cNvSpPr txBox="1"/>
          <p:nvPr/>
        </p:nvSpPr>
        <p:spPr>
          <a:xfrm>
            <a:off x="2487862" y="5237949"/>
            <a:ext cx="1808448" cy="400110"/>
          </a:xfrm>
          <a:prstGeom prst="rect">
            <a:avLst/>
          </a:prstGeom>
          <a:noFill/>
        </p:spPr>
        <p:txBody>
          <a:bodyPr wrap="square" rtlCol="0">
            <a:spAutoFit/>
          </a:bodyPr>
          <a:lstStyle/>
          <a:p>
            <a:pPr algn="ctr"/>
            <a:r>
              <a:rPr kumimoji="1" lang="ja-JP" altLang="en-US" sz="2000" dirty="0">
                <a:solidFill>
                  <a:schemeClr val="bg1"/>
                </a:solidFill>
                <a:latin typeface="Meiryo UI" panose="020B0604030504040204" pitchFamily="50" charset="-128"/>
                <a:ea typeface="Meiryo UI" panose="020B0604030504040204" pitchFamily="50" charset="-128"/>
              </a:rPr>
              <a:t>目標物購入</a:t>
            </a:r>
          </a:p>
        </p:txBody>
      </p:sp>
      <p:sp>
        <p:nvSpPr>
          <p:cNvPr id="31" name="テキスト ボックス 30">
            <a:extLst>
              <a:ext uri="{FF2B5EF4-FFF2-40B4-BE49-F238E27FC236}">
                <a16:creationId xmlns:a16="http://schemas.microsoft.com/office/drawing/2014/main" id="{DACED901-BA79-435B-8F99-6878C0095CBC}"/>
              </a:ext>
            </a:extLst>
          </p:cNvPr>
          <p:cNvSpPr txBox="1"/>
          <p:nvPr/>
        </p:nvSpPr>
        <p:spPr>
          <a:xfrm>
            <a:off x="4778494" y="5237949"/>
            <a:ext cx="1808448" cy="400110"/>
          </a:xfrm>
          <a:prstGeom prst="rect">
            <a:avLst/>
          </a:prstGeom>
          <a:noFill/>
        </p:spPr>
        <p:txBody>
          <a:bodyPr wrap="square" rtlCol="0">
            <a:spAutoFit/>
          </a:bodyPr>
          <a:lstStyle/>
          <a:p>
            <a:pPr algn="ctr"/>
            <a:r>
              <a:rPr kumimoji="1" lang="ja-JP" altLang="en-US" sz="2000" dirty="0">
                <a:solidFill>
                  <a:schemeClr val="bg1"/>
                </a:solidFill>
                <a:latin typeface="Meiryo UI" panose="020B0604030504040204" pitchFamily="50" charset="-128"/>
                <a:ea typeface="Meiryo UI" panose="020B0604030504040204" pitchFamily="50" charset="-128"/>
              </a:rPr>
              <a:t>写真を撮る</a:t>
            </a:r>
          </a:p>
        </p:txBody>
      </p:sp>
      <p:sp>
        <p:nvSpPr>
          <p:cNvPr id="32" name="テキスト ボックス 31">
            <a:extLst>
              <a:ext uri="{FF2B5EF4-FFF2-40B4-BE49-F238E27FC236}">
                <a16:creationId xmlns:a16="http://schemas.microsoft.com/office/drawing/2014/main" id="{60A06B34-847B-4E0B-B776-481AD1C22599}"/>
              </a:ext>
            </a:extLst>
          </p:cNvPr>
          <p:cNvSpPr txBox="1"/>
          <p:nvPr/>
        </p:nvSpPr>
        <p:spPr>
          <a:xfrm>
            <a:off x="7324173" y="5237949"/>
            <a:ext cx="1808448" cy="707886"/>
          </a:xfrm>
          <a:prstGeom prst="rect">
            <a:avLst/>
          </a:prstGeom>
          <a:noFill/>
        </p:spPr>
        <p:txBody>
          <a:bodyPr wrap="square" rtlCol="0">
            <a:spAutoFit/>
          </a:bodyPr>
          <a:lstStyle/>
          <a:p>
            <a:pPr algn="ctr"/>
            <a:r>
              <a:rPr kumimoji="1" lang="en-US" altLang="ja-JP" sz="2000" dirty="0" err="1">
                <a:solidFill>
                  <a:schemeClr val="bg1"/>
                </a:solidFill>
                <a:latin typeface="Meiryo UI" panose="020B0604030504040204" pitchFamily="50" charset="-128"/>
                <a:ea typeface="Meiryo UI" panose="020B0604030504040204" pitchFamily="50" charset="-128"/>
              </a:rPr>
              <a:t>Buytter</a:t>
            </a:r>
            <a:r>
              <a:rPr kumimoji="1" lang="ja-JP" altLang="en-US" sz="2000" dirty="0">
                <a:solidFill>
                  <a:schemeClr val="bg1"/>
                </a:solidFill>
                <a:latin typeface="Meiryo UI" panose="020B0604030504040204" pitchFamily="50" charset="-128"/>
                <a:ea typeface="Meiryo UI" panose="020B0604030504040204" pitchFamily="50" charset="-128"/>
              </a:rPr>
              <a:t>へ</a:t>
            </a:r>
            <a:endParaRPr kumimoji="1" lang="en-US" altLang="ja-JP" sz="2000" dirty="0">
              <a:solidFill>
                <a:schemeClr val="bg1"/>
              </a:solidFill>
              <a:latin typeface="Meiryo UI" panose="020B0604030504040204" pitchFamily="50" charset="-128"/>
              <a:ea typeface="Meiryo UI" panose="020B0604030504040204" pitchFamily="50" charset="-128"/>
            </a:endParaRPr>
          </a:p>
          <a:p>
            <a:pPr algn="ctr"/>
            <a:r>
              <a:rPr kumimoji="1" lang="ja-JP" altLang="en-US" sz="2000" dirty="0">
                <a:solidFill>
                  <a:schemeClr val="bg1"/>
                </a:solidFill>
                <a:latin typeface="Meiryo UI" panose="020B0604030504040204" pitchFamily="50" charset="-128"/>
                <a:ea typeface="Meiryo UI" panose="020B0604030504040204" pitchFamily="50" charset="-128"/>
              </a:rPr>
              <a:t>投稿</a:t>
            </a:r>
          </a:p>
        </p:txBody>
      </p:sp>
      <p:sp>
        <p:nvSpPr>
          <p:cNvPr id="33" name="テキスト ボックス 32">
            <a:extLst>
              <a:ext uri="{FF2B5EF4-FFF2-40B4-BE49-F238E27FC236}">
                <a16:creationId xmlns:a16="http://schemas.microsoft.com/office/drawing/2014/main" id="{EDAC9105-88E0-4DB8-9280-4D46F6E6D6D8}"/>
              </a:ext>
            </a:extLst>
          </p:cNvPr>
          <p:cNvSpPr txBox="1"/>
          <p:nvPr/>
        </p:nvSpPr>
        <p:spPr>
          <a:xfrm>
            <a:off x="9441417" y="5099450"/>
            <a:ext cx="2486880" cy="707886"/>
          </a:xfrm>
          <a:prstGeom prst="rect">
            <a:avLst/>
          </a:prstGeom>
          <a:noFill/>
        </p:spPr>
        <p:txBody>
          <a:bodyPr wrap="square" rtlCol="0">
            <a:spAutoFit/>
          </a:bodyPr>
          <a:lstStyle/>
          <a:p>
            <a:pPr algn="ctr"/>
            <a:r>
              <a:rPr kumimoji="1" lang="ja-JP" altLang="en-US" sz="2000" dirty="0">
                <a:solidFill>
                  <a:schemeClr val="bg1"/>
                </a:solidFill>
                <a:latin typeface="Meiryo UI" panose="020B0604030504040204" pitchFamily="50" charset="-128"/>
                <a:ea typeface="Meiryo UI" panose="020B0604030504040204" pitchFamily="50" charset="-128"/>
              </a:rPr>
              <a:t>投稿が良いと</a:t>
            </a:r>
            <a:endParaRPr kumimoji="1" lang="en-US" altLang="ja-JP" sz="2000" dirty="0">
              <a:solidFill>
                <a:schemeClr val="bg1"/>
              </a:solidFill>
              <a:latin typeface="Meiryo UI" panose="020B0604030504040204" pitchFamily="50" charset="-128"/>
              <a:ea typeface="Meiryo UI" panose="020B0604030504040204" pitchFamily="50" charset="-128"/>
            </a:endParaRPr>
          </a:p>
          <a:p>
            <a:pPr algn="ctr"/>
            <a:r>
              <a:rPr kumimoji="1" lang="ja-JP" altLang="en-US" sz="2000" dirty="0">
                <a:solidFill>
                  <a:schemeClr val="bg1"/>
                </a:solidFill>
                <a:latin typeface="Meiryo UI" panose="020B0604030504040204" pitchFamily="50" charset="-128"/>
                <a:ea typeface="Meiryo UI" panose="020B0604030504040204" pitchFamily="50" charset="-128"/>
              </a:rPr>
              <a:t>「</a:t>
            </a:r>
            <a:r>
              <a:rPr kumimoji="1" lang="en-US" altLang="ja-JP" sz="2000" dirty="0">
                <a:solidFill>
                  <a:schemeClr val="bg1"/>
                </a:solidFill>
                <a:latin typeface="Meiryo UI" panose="020B0604030504040204" pitchFamily="50" charset="-128"/>
                <a:ea typeface="Meiryo UI" panose="020B0604030504040204" pitchFamily="50" charset="-128"/>
              </a:rPr>
              <a:t>nice buy!!</a:t>
            </a:r>
            <a:r>
              <a:rPr kumimoji="1" lang="ja-JP" altLang="en-US" sz="2000" dirty="0">
                <a:solidFill>
                  <a:schemeClr val="bg1"/>
                </a:solidFill>
                <a:latin typeface="Meiryo UI" panose="020B0604030504040204" pitchFamily="50" charset="-128"/>
                <a:ea typeface="Meiryo UI" panose="020B0604030504040204" pitchFamily="50" charset="-128"/>
              </a:rPr>
              <a:t>」がつく</a:t>
            </a:r>
          </a:p>
        </p:txBody>
      </p:sp>
      <p:sp>
        <p:nvSpPr>
          <p:cNvPr id="34" name="矢印: 右 33">
            <a:extLst>
              <a:ext uri="{FF2B5EF4-FFF2-40B4-BE49-F238E27FC236}">
                <a16:creationId xmlns:a16="http://schemas.microsoft.com/office/drawing/2014/main" id="{2B2E7896-5496-4CD1-8840-FB1F31124338}"/>
              </a:ext>
            </a:extLst>
          </p:cNvPr>
          <p:cNvSpPr/>
          <p:nvPr/>
        </p:nvSpPr>
        <p:spPr>
          <a:xfrm>
            <a:off x="1993187" y="4229695"/>
            <a:ext cx="450273" cy="362856"/>
          </a:xfrm>
          <a:prstGeom prst="rightArrow">
            <a:avLst/>
          </a:prstGeom>
          <a:solidFill>
            <a:schemeClr val="tx1"/>
          </a:solidFill>
          <a:ln w="190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35" name="矢印: 右 34">
            <a:extLst>
              <a:ext uri="{FF2B5EF4-FFF2-40B4-BE49-F238E27FC236}">
                <a16:creationId xmlns:a16="http://schemas.microsoft.com/office/drawing/2014/main" id="{2F35686E-6F10-46AE-BFC2-409E6E4F816C}"/>
              </a:ext>
            </a:extLst>
          </p:cNvPr>
          <p:cNvSpPr/>
          <p:nvPr/>
        </p:nvSpPr>
        <p:spPr>
          <a:xfrm>
            <a:off x="4395702" y="4200667"/>
            <a:ext cx="450273" cy="362856"/>
          </a:xfrm>
          <a:prstGeom prst="rightArrow">
            <a:avLst/>
          </a:prstGeom>
          <a:solidFill>
            <a:schemeClr val="tx1"/>
          </a:solidFill>
          <a:ln w="190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36" name="矢印: 右 35">
            <a:extLst>
              <a:ext uri="{FF2B5EF4-FFF2-40B4-BE49-F238E27FC236}">
                <a16:creationId xmlns:a16="http://schemas.microsoft.com/office/drawing/2014/main" id="{2B3CF5D0-0410-4203-AAA2-523ED222E917}"/>
              </a:ext>
            </a:extLst>
          </p:cNvPr>
          <p:cNvSpPr/>
          <p:nvPr/>
        </p:nvSpPr>
        <p:spPr>
          <a:xfrm>
            <a:off x="6795262" y="4161585"/>
            <a:ext cx="450273" cy="362856"/>
          </a:xfrm>
          <a:prstGeom prst="rightArrow">
            <a:avLst/>
          </a:prstGeom>
          <a:solidFill>
            <a:schemeClr val="tx1"/>
          </a:solidFill>
          <a:ln w="190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0D3FC85D-FB10-44AB-9806-F5650E9BD34C}"/>
              </a:ext>
            </a:extLst>
          </p:cNvPr>
          <p:cNvSpPr/>
          <p:nvPr/>
        </p:nvSpPr>
        <p:spPr>
          <a:xfrm>
            <a:off x="9239369" y="4145166"/>
            <a:ext cx="450273" cy="362856"/>
          </a:xfrm>
          <a:prstGeom prst="rightArrow">
            <a:avLst/>
          </a:prstGeom>
          <a:solidFill>
            <a:schemeClr val="tx1"/>
          </a:solidFill>
          <a:ln w="190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A61239BB-8F90-4A39-A9E3-887C324DE38F}"/>
              </a:ext>
            </a:extLst>
          </p:cNvPr>
          <p:cNvSpPr txBox="1"/>
          <p:nvPr/>
        </p:nvSpPr>
        <p:spPr>
          <a:xfrm>
            <a:off x="499525" y="2650589"/>
            <a:ext cx="1808448" cy="369332"/>
          </a:xfrm>
          <a:prstGeom prst="rect">
            <a:avLst/>
          </a:prstGeom>
          <a:noFill/>
        </p:spPr>
        <p:txBody>
          <a:bodyPr wrap="square" rtlCol="0">
            <a:spAutoFit/>
          </a:bodyPr>
          <a:lstStyle/>
          <a:p>
            <a:r>
              <a:rPr kumimoji="1" lang="ja-JP" altLang="en-US" dirty="0">
                <a:solidFill>
                  <a:schemeClr val="bg1"/>
                </a:solidFill>
                <a:latin typeface="Meiryo UI" panose="020B0604030504040204" pitchFamily="50" charset="-128"/>
                <a:ea typeface="Meiryo UI" panose="020B0604030504040204" pitchFamily="50" charset="-128"/>
              </a:rPr>
              <a:t>（一連の流れ）</a:t>
            </a:r>
          </a:p>
        </p:txBody>
      </p:sp>
      <p:grpSp>
        <p:nvGrpSpPr>
          <p:cNvPr id="27" name="グループ化 26">
            <a:extLst>
              <a:ext uri="{FF2B5EF4-FFF2-40B4-BE49-F238E27FC236}">
                <a16:creationId xmlns:a16="http://schemas.microsoft.com/office/drawing/2014/main" id="{576700F6-2B57-40F9-93F1-7FB75C4F62BC}"/>
              </a:ext>
            </a:extLst>
          </p:cNvPr>
          <p:cNvGrpSpPr/>
          <p:nvPr/>
        </p:nvGrpSpPr>
        <p:grpSpPr>
          <a:xfrm>
            <a:off x="223492" y="164967"/>
            <a:ext cx="9372571" cy="1257701"/>
            <a:chOff x="0" y="3278309"/>
            <a:chExt cx="9804757" cy="1626974"/>
          </a:xfrm>
          <a:scene3d>
            <a:camera prst="orthographicFront"/>
            <a:lightRig rig="chilly" dir="t"/>
          </a:scene3d>
        </p:grpSpPr>
        <p:sp>
          <p:nvSpPr>
            <p:cNvPr id="39" name="四角形: 角を丸くする 38">
              <a:extLst>
                <a:ext uri="{FF2B5EF4-FFF2-40B4-BE49-F238E27FC236}">
                  <a16:creationId xmlns:a16="http://schemas.microsoft.com/office/drawing/2014/main" id="{97624B31-8EB7-4DDD-91C5-F8AA01F9E5FC}"/>
                </a:ext>
              </a:extLst>
            </p:cNvPr>
            <p:cNvSpPr/>
            <p:nvPr/>
          </p:nvSpPr>
          <p:spPr>
            <a:xfrm>
              <a:off x="0" y="3278309"/>
              <a:ext cx="9804757" cy="1626974"/>
            </a:xfrm>
            <a:prstGeom prst="roundRect">
              <a:avLst/>
            </a:prstGeom>
            <a:solidFill>
              <a:schemeClr val="accent5">
                <a:lumMod val="75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405887"/>
                <a:satOff val="-1253"/>
                <a:lumOff val="29606"/>
                <a:alphaOff val="0"/>
              </a:schemeClr>
            </a:effectRef>
            <a:fontRef idx="minor">
              <a:schemeClr val="lt1"/>
            </a:fontRef>
          </p:style>
        </p:sp>
        <p:sp>
          <p:nvSpPr>
            <p:cNvPr id="40" name="四角形: 角を丸くする 4">
              <a:extLst>
                <a:ext uri="{FF2B5EF4-FFF2-40B4-BE49-F238E27FC236}">
                  <a16:creationId xmlns:a16="http://schemas.microsoft.com/office/drawing/2014/main" id="{086C38D2-09A2-4B39-81E2-00E48C38C317}"/>
                </a:ext>
              </a:extLst>
            </p:cNvPr>
            <p:cNvSpPr txBox="1"/>
            <p:nvPr/>
          </p:nvSpPr>
          <p:spPr>
            <a:xfrm>
              <a:off x="79422" y="3357731"/>
              <a:ext cx="9645913" cy="14681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a:t>
              </a:r>
              <a:r>
                <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nice buy!!</a:t>
              </a: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」で満たされる承認欲求！</a:t>
              </a:r>
              <a:endPar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marL="0" lvl="0" indent="0" algn="ctr" defTabSz="12446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他ユーザとの目標達成共有機能</a:t>
              </a:r>
            </a:p>
          </p:txBody>
        </p:sp>
      </p:grpSp>
    </p:spTree>
    <p:extLst>
      <p:ext uri="{BB962C8B-B14F-4D97-AF65-F5344CB8AC3E}">
        <p14:creationId xmlns:p14="http://schemas.microsoft.com/office/powerpoint/2010/main" val="3459810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9EBFB"/>
        </a:solidFill>
        <a:effectLst/>
      </p:bgPr>
    </p:bg>
    <p:spTree>
      <p:nvGrpSpPr>
        <p:cNvPr id="1" name=""/>
        <p:cNvGrpSpPr/>
        <p:nvPr/>
      </p:nvGrpSpPr>
      <p:grpSpPr>
        <a:xfrm>
          <a:off x="0" y="0"/>
          <a:ext cx="0" cy="0"/>
          <a:chOff x="0" y="0"/>
          <a:chExt cx="0" cy="0"/>
        </a:xfrm>
      </p:grpSpPr>
      <p:pic>
        <p:nvPicPr>
          <p:cNvPr id="6" name="グラフィックス 5" descr="男性の集団 枠線">
            <a:extLst>
              <a:ext uri="{FF2B5EF4-FFF2-40B4-BE49-F238E27FC236}">
                <a16:creationId xmlns:a16="http://schemas.microsoft.com/office/drawing/2014/main" id="{D697CFD6-9010-46A0-97EE-1CD9152A7A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2457" y="1150358"/>
            <a:ext cx="5467350" cy="5467350"/>
          </a:xfrm>
          <a:prstGeom prst="rect">
            <a:avLst/>
          </a:prstGeom>
        </p:spPr>
      </p:pic>
      <p:sp>
        <p:nvSpPr>
          <p:cNvPr id="10" name="テキスト ボックス 9">
            <a:extLst>
              <a:ext uri="{FF2B5EF4-FFF2-40B4-BE49-F238E27FC236}">
                <a16:creationId xmlns:a16="http://schemas.microsoft.com/office/drawing/2014/main" id="{2BAB5022-5A42-4075-A0A9-302DB6ECA46D}"/>
              </a:ext>
            </a:extLst>
          </p:cNvPr>
          <p:cNvSpPr txBox="1"/>
          <p:nvPr/>
        </p:nvSpPr>
        <p:spPr>
          <a:xfrm>
            <a:off x="3542500" y="1974467"/>
            <a:ext cx="4645094" cy="461665"/>
          </a:xfrm>
          <a:prstGeom prst="rect">
            <a:avLst/>
          </a:prstGeom>
          <a:noFill/>
        </p:spPr>
        <p:txBody>
          <a:bodyPr wrap="square" rtlCol="0">
            <a:spAutoFit/>
          </a:bodyPr>
          <a:lstStyle/>
          <a:p>
            <a:pPr algn="ctr"/>
            <a:r>
              <a:rPr kumimoji="1" lang="en-US" altLang="ja-JP" sz="2400" dirty="0" err="1">
                <a:solidFill>
                  <a:schemeClr val="bg1"/>
                </a:solidFill>
                <a:latin typeface="Meiryo UI" panose="020B0604030504040204" pitchFamily="50" charset="-128"/>
                <a:ea typeface="Meiryo UI" panose="020B0604030504040204" pitchFamily="50" charset="-128"/>
              </a:rPr>
              <a:t>Buytter</a:t>
            </a:r>
            <a:r>
              <a:rPr kumimoji="1" lang="ja-JP" altLang="en-US" sz="2400" dirty="0">
                <a:solidFill>
                  <a:schemeClr val="bg1"/>
                </a:solidFill>
                <a:latin typeface="Meiryo UI" panose="020B0604030504040204" pitchFamily="50" charset="-128"/>
                <a:ea typeface="Meiryo UI" panose="020B0604030504040204" pitchFamily="50" charset="-128"/>
              </a:rPr>
              <a:t>の動画をご覧ください！</a:t>
            </a:r>
            <a:endParaRPr kumimoji="1" lang="en-US" altLang="ja-JP" dirty="0">
              <a:solidFill>
                <a:schemeClr val="bg1"/>
              </a:solidFill>
              <a:latin typeface="Meiryo UI" panose="020B0604030504040204" pitchFamily="50" charset="-128"/>
              <a:ea typeface="Meiryo UI" panose="020B0604030504040204" pitchFamily="50" charset="-128"/>
            </a:endParaRPr>
          </a:p>
        </p:txBody>
      </p:sp>
      <p:pic>
        <p:nvPicPr>
          <p:cNvPr id="11" name="グラフィックス 10" descr="メディアを使用したプレゼンテーション 単色塗りつぶし">
            <a:extLst>
              <a:ext uri="{FF2B5EF4-FFF2-40B4-BE49-F238E27FC236}">
                <a16:creationId xmlns:a16="http://schemas.microsoft.com/office/drawing/2014/main" id="{77160A81-1125-48A5-AFD5-A38A4AC937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7197" y="2436132"/>
            <a:ext cx="3695700" cy="3695700"/>
          </a:xfrm>
          <a:prstGeom prst="rect">
            <a:avLst/>
          </a:prstGeom>
        </p:spPr>
      </p:pic>
      <p:sp>
        <p:nvSpPr>
          <p:cNvPr id="13" name="四角形: 角を丸くする 4">
            <a:extLst>
              <a:ext uri="{FF2B5EF4-FFF2-40B4-BE49-F238E27FC236}">
                <a16:creationId xmlns:a16="http://schemas.microsoft.com/office/drawing/2014/main" id="{72D136D0-6F1D-4247-98CC-3FCDDF656B9C}"/>
              </a:ext>
            </a:extLst>
          </p:cNvPr>
          <p:cNvSpPr txBox="1"/>
          <p:nvPr/>
        </p:nvSpPr>
        <p:spPr>
          <a:xfrm>
            <a:off x="299413" y="226363"/>
            <a:ext cx="9220729" cy="1134910"/>
          </a:xfrm>
          <a:prstGeom prst="rect">
            <a:avLst/>
          </a:prstGeom>
          <a:scene3d>
            <a:camera prst="orthographicFront"/>
            <a:lightRig rig="chilly" dir="t"/>
          </a:scene3d>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a:t>
            </a:r>
            <a:r>
              <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nice buy!!</a:t>
            </a: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」で満たされる承認欲求！</a:t>
            </a:r>
            <a:endPar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marL="0" lvl="0" indent="0" algn="ctr" defTabSz="12446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他ユーザとの目標達成共有機能</a:t>
            </a:r>
          </a:p>
        </p:txBody>
      </p:sp>
      <p:grpSp>
        <p:nvGrpSpPr>
          <p:cNvPr id="14" name="グループ化 13">
            <a:extLst>
              <a:ext uri="{FF2B5EF4-FFF2-40B4-BE49-F238E27FC236}">
                <a16:creationId xmlns:a16="http://schemas.microsoft.com/office/drawing/2014/main" id="{77A7C43D-4C37-4269-AC21-E42DF22BABBC}"/>
              </a:ext>
            </a:extLst>
          </p:cNvPr>
          <p:cNvGrpSpPr/>
          <p:nvPr/>
        </p:nvGrpSpPr>
        <p:grpSpPr>
          <a:xfrm>
            <a:off x="223492" y="164967"/>
            <a:ext cx="9372571" cy="1257701"/>
            <a:chOff x="0" y="3278309"/>
            <a:chExt cx="9804757" cy="1626974"/>
          </a:xfrm>
          <a:scene3d>
            <a:camera prst="orthographicFront"/>
            <a:lightRig rig="chilly" dir="t"/>
          </a:scene3d>
        </p:grpSpPr>
        <p:sp>
          <p:nvSpPr>
            <p:cNvPr id="15" name="四角形: 角を丸くする 14">
              <a:extLst>
                <a:ext uri="{FF2B5EF4-FFF2-40B4-BE49-F238E27FC236}">
                  <a16:creationId xmlns:a16="http://schemas.microsoft.com/office/drawing/2014/main" id="{1917EFFE-D139-41FB-86A0-CA794A3265DF}"/>
                </a:ext>
              </a:extLst>
            </p:cNvPr>
            <p:cNvSpPr/>
            <p:nvPr/>
          </p:nvSpPr>
          <p:spPr>
            <a:xfrm>
              <a:off x="0" y="3278309"/>
              <a:ext cx="9804757" cy="1626974"/>
            </a:xfrm>
            <a:prstGeom prst="roundRect">
              <a:avLst/>
            </a:prstGeom>
            <a:solidFill>
              <a:schemeClr val="accent5">
                <a:lumMod val="75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405887"/>
                <a:satOff val="-1253"/>
                <a:lumOff val="29606"/>
                <a:alphaOff val="0"/>
              </a:schemeClr>
            </a:effectRef>
            <a:fontRef idx="minor">
              <a:schemeClr val="lt1"/>
            </a:fontRef>
          </p:style>
        </p:sp>
        <p:sp>
          <p:nvSpPr>
            <p:cNvPr id="16" name="四角形: 角を丸くする 4">
              <a:extLst>
                <a:ext uri="{FF2B5EF4-FFF2-40B4-BE49-F238E27FC236}">
                  <a16:creationId xmlns:a16="http://schemas.microsoft.com/office/drawing/2014/main" id="{8ACB67F4-F6B1-4EB5-A64F-2438352DFDC2}"/>
                </a:ext>
              </a:extLst>
            </p:cNvPr>
            <p:cNvSpPr txBox="1"/>
            <p:nvPr/>
          </p:nvSpPr>
          <p:spPr>
            <a:xfrm>
              <a:off x="79422" y="3357731"/>
              <a:ext cx="9645913" cy="14681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a:t>
              </a:r>
              <a:r>
                <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nice buy!!</a:t>
              </a:r>
              <a:r>
                <a:rPr kumimoji="1" lang="ja-JP" altLang="en-US"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」で満たされる承認欲求！</a:t>
              </a:r>
              <a:endParaRPr kumimoji="1" lang="en-US" altLang="ja-JP" sz="28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endParaRPr>
            </a:p>
            <a:p>
              <a:pPr marL="0" lvl="0" indent="0" algn="ctr" defTabSz="1244600">
                <a:lnSpc>
                  <a:spcPct val="90000"/>
                </a:lnSpc>
                <a:spcBef>
                  <a:spcPct val="0"/>
                </a:spcBef>
                <a:spcAft>
                  <a:spcPct val="35000"/>
                </a:spcAft>
                <a:buNone/>
              </a:pPr>
              <a:r>
                <a:rPr kumimoji="1" lang="ja-JP" altLang="en-US" sz="4000" kern="1200" dirty="0">
                  <a:ln>
                    <a:solidFill>
                      <a:schemeClr val="accent5">
                        <a:lumMod val="75000"/>
                      </a:schemeClr>
                    </a:solidFill>
                  </a:ln>
                  <a:solidFill>
                    <a:schemeClr val="tx1"/>
                  </a:solidFill>
                  <a:latin typeface="Meiryo UI" panose="020B0604030504040204" pitchFamily="50" charset="-128"/>
                  <a:ea typeface="Meiryo UI" panose="020B0604030504040204" pitchFamily="50" charset="-128"/>
                </a:rPr>
                <a:t>他ユーザとの目標達成共有機能</a:t>
              </a:r>
            </a:p>
          </p:txBody>
        </p:sp>
      </p:grpSp>
    </p:spTree>
    <p:extLst>
      <p:ext uri="{BB962C8B-B14F-4D97-AF65-F5344CB8AC3E}">
        <p14:creationId xmlns:p14="http://schemas.microsoft.com/office/powerpoint/2010/main" val="3135308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3" descr="鮮やかな色が飛び散ったベクター背景">
            <a:extLst>
              <a:ext uri="{FF2B5EF4-FFF2-40B4-BE49-F238E27FC236}">
                <a16:creationId xmlns:a16="http://schemas.microsoft.com/office/drawing/2014/main" id="{CB3899FA-9B31-FAE4-4682-B181B07B1804}"/>
              </a:ext>
            </a:extLst>
          </p:cNvPr>
          <p:cNvPicPr>
            <a:picLocks noChangeAspect="1"/>
          </p:cNvPicPr>
          <p:nvPr/>
        </p:nvPicPr>
        <p:blipFill rotWithShape="1">
          <a:blip r:embed="rId2"/>
          <a:srcRect t="17279"/>
          <a:stretch/>
        </p:blipFill>
        <p:spPr>
          <a:xfrm>
            <a:off x="20" y="10"/>
            <a:ext cx="12191979" cy="6857989"/>
          </a:xfrm>
          <a:prstGeom prst="rect">
            <a:avLst/>
          </a:prstGeom>
        </p:spPr>
      </p:pic>
      <p:sp>
        <p:nvSpPr>
          <p:cNvPr id="7" name="正方形/長方形 6">
            <a:extLst>
              <a:ext uri="{FF2B5EF4-FFF2-40B4-BE49-F238E27FC236}">
                <a16:creationId xmlns:a16="http://schemas.microsoft.com/office/drawing/2014/main" id="{FB5796B3-98FD-4C98-8B8E-D70D66033897}"/>
              </a:ext>
            </a:extLst>
          </p:cNvPr>
          <p:cNvSpPr/>
          <p:nvPr/>
        </p:nvSpPr>
        <p:spPr>
          <a:xfrm>
            <a:off x="576262" y="428626"/>
            <a:ext cx="11039475" cy="59817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84A785ED-E878-4C85-A159-C666CC0B72C0}"/>
              </a:ext>
            </a:extLst>
          </p:cNvPr>
          <p:cNvSpPr txBox="1">
            <a:spLocks/>
          </p:cNvSpPr>
          <p:nvPr/>
        </p:nvSpPr>
        <p:spPr>
          <a:xfrm>
            <a:off x="1066800" y="1297088"/>
            <a:ext cx="10058400" cy="565265"/>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kumimoji="0" lang="ja-JP" altLang="en-US" dirty="0">
                <a:ln>
                  <a:solidFill>
                    <a:schemeClr val="accent5">
                      <a:lumMod val="75000"/>
                    </a:schemeClr>
                  </a:solidFill>
                </a:ln>
                <a:solidFill>
                  <a:schemeClr val="accent5">
                    <a:lumMod val="75000"/>
                  </a:schemeClr>
                </a:solidFill>
                <a:latin typeface="Meiryo UI" panose="020B0604030504040204" pitchFamily="50" charset="-128"/>
                <a:ea typeface="Meiryo UI" panose="020B0604030504040204" pitchFamily="50" charset="-128"/>
              </a:rPr>
              <a:t>なぜ「かけいぼっち」を作ろうとしたのか？</a:t>
            </a:r>
          </a:p>
        </p:txBody>
      </p:sp>
      <p:sp>
        <p:nvSpPr>
          <p:cNvPr id="9" name="コンテンツ プレースホルダー 2">
            <a:extLst>
              <a:ext uri="{FF2B5EF4-FFF2-40B4-BE49-F238E27FC236}">
                <a16:creationId xmlns:a16="http://schemas.microsoft.com/office/drawing/2014/main" id="{C2BE1031-C51A-4B1F-93DE-C325C9D9257F}"/>
              </a:ext>
            </a:extLst>
          </p:cNvPr>
          <p:cNvSpPr txBox="1">
            <a:spLocks/>
          </p:cNvSpPr>
          <p:nvPr/>
        </p:nvSpPr>
        <p:spPr>
          <a:xfrm>
            <a:off x="2396719" y="1939405"/>
            <a:ext cx="6704012" cy="360171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endParaRPr kumimoji="0" lang="en-US" altLang="ja-JP" sz="800" dirty="0">
              <a:solidFill>
                <a:schemeClr val="bg1"/>
              </a:solidFill>
              <a:latin typeface="Meiryo UI" panose="020B0604030504040204" pitchFamily="50" charset="-128"/>
              <a:ea typeface="Meiryo UI" panose="020B0604030504040204" pitchFamily="50" charset="-128"/>
            </a:endParaRPr>
          </a:p>
          <a:p>
            <a:pPr marL="0" indent="0" algn="ctr">
              <a:lnSpc>
                <a:spcPct val="100000"/>
              </a:lnSpc>
              <a:buNone/>
            </a:pPr>
            <a:r>
              <a:rPr kumimoji="0" lang="ja-JP" altLang="en-US" u="sng" dirty="0">
                <a:solidFill>
                  <a:schemeClr val="bg1"/>
                </a:solidFill>
                <a:latin typeface="Meiryo UI" panose="020B0604030504040204" pitchFamily="50" charset="-128"/>
                <a:ea typeface="Meiryo UI" panose="020B0604030504040204" pitchFamily="50" charset="-128"/>
              </a:rPr>
              <a:t>カレンダー</a:t>
            </a:r>
            <a:r>
              <a:rPr kumimoji="0" lang="ja-JP" altLang="en-US" dirty="0">
                <a:solidFill>
                  <a:schemeClr val="bg1"/>
                </a:solidFill>
                <a:latin typeface="Meiryo UI" panose="020B0604030504040204" pitchFamily="50" charset="-128"/>
                <a:ea typeface="Meiryo UI" panose="020B0604030504040204" pitchFamily="50" charset="-128"/>
              </a:rPr>
              <a:t>を使うアプリであれば使用頻度高い</a:t>
            </a:r>
            <a:endParaRPr kumimoji="0" lang="en-US" altLang="ja-JP" dirty="0">
              <a:solidFill>
                <a:schemeClr val="bg1"/>
              </a:solidFill>
              <a:latin typeface="Meiryo UI" panose="020B0604030504040204" pitchFamily="50" charset="-128"/>
              <a:ea typeface="Meiryo UI" panose="020B0604030504040204" pitchFamily="50" charset="-128"/>
            </a:endParaRPr>
          </a:p>
          <a:p>
            <a:pPr>
              <a:lnSpc>
                <a:spcPct val="100000"/>
              </a:lnSpc>
            </a:pPr>
            <a:endParaRPr kumimoji="0" lang="en-US" altLang="ja-JP" sz="800" dirty="0">
              <a:solidFill>
                <a:schemeClr val="bg1"/>
              </a:solidFill>
              <a:latin typeface="Meiryo UI" panose="020B0604030504040204" pitchFamily="50" charset="-128"/>
              <a:ea typeface="Meiryo UI" panose="020B0604030504040204" pitchFamily="50" charset="-128"/>
            </a:endParaRPr>
          </a:p>
          <a:p>
            <a:pPr>
              <a:lnSpc>
                <a:spcPct val="100000"/>
              </a:lnSpc>
            </a:pPr>
            <a:endParaRPr kumimoji="0" lang="en-US" altLang="ja-JP" sz="800" dirty="0">
              <a:solidFill>
                <a:schemeClr val="bg1"/>
              </a:solidFill>
              <a:latin typeface="Meiryo UI" panose="020B0604030504040204" pitchFamily="50" charset="-128"/>
              <a:ea typeface="Meiryo UI" panose="020B0604030504040204" pitchFamily="50" charset="-128"/>
            </a:endParaRPr>
          </a:p>
          <a:p>
            <a:pPr marL="0" indent="0" algn="ctr">
              <a:lnSpc>
                <a:spcPct val="100000"/>
              </a:lnSpc>
              <a:buNone/>
            </a:pPr>
            <a:r>
              <a:rPr kumimoji="0" lang="ja-JP" altLang="en-US" dirty="0">
                <a:solidFill>
                  <a:schemeClr val="bg1"/>
                </a:solidFill>
                <a:latin typeface="Meiryo UI" panose="020B0604030504040204" pitchFamily="50" charset="-128"/>
                <a:ea typeface="Meiryo UI" panose="020B0604030504040204" pitchFamily="50" charset="-128"/>
              </a:rPr>
              <a:t>新社会人になり、給料が増えると同時に</a:t>
            </a:r>
            <a:endParaRPr kumimoji="0" lang="en-US" altLang="ja-JP" dirty="0">
              <a:solidFill>
                <a:schemeClr val="bg1"/>
              </a:solidFill>
              <a:latin typeface="Meiryo UI" panose="020B0604030504040204" pitchFamily="50" charset="-128"/>
              <a:ea typeface="Meiryo UI" panose="020B0604030504040204" pitchFamily="50" charset="-128"/>
            </a:endParaRPr>
          </a:p>
          <a:p>
            <a:pPr marL="0" indent="0" algn="ctr">
              <a:lnSpc>
                <a:spcPct val="100000"/>
              </a:lnSpc>
              <a:buNone/>
            </a:pPr>
            <a:r>
              <a:rPr kumimoji="0" lang="ja-JP" altLang="en-US" u="sng" dirty="0">
                <a:solidFill>
                  <a:schemeClr val="bg1"/>
                </a:solidFill>
                <a:latin typeface="Meiryo UI" panose="020B0604030504040204" pitchFamily="50" charset="-128"/>
                <a:ea typeface="Meiryo UI" panose="020B0604030504040204" pitchFamily="50" charset="-128"/>
              </a:rPr>
              <a:t>お金の管理</a:t>
            </a:r>
            <a:r>
              <a:rPr kumimoji="0" lang="ja-JP" altLang="en-US" dirty="0">
                <a:solidFill>
                  <a:schemeClr val="bg1"/>
                </a:solidFill>
                <a:latin typeface="Meiryo UI" panose="020B0604030504040204" pitchFamily="50" charset="-128"/>
                <a:ea typeface="Meiryo UI" panose="020B0604030504040204" pitchFamily="50" charset="-128"/>
              </a:rPr>
              <a:t>の大切さに気付いた</a:t>
            </a:r>
            <a:endParaRPr kumimoji="0" lang="en-US" altLang="ja-JP" dirty="0">
              <a:solidFill>
                <a:schemeClr val="bg1"/>
              </a:solidFill>
              <a:latin typeface="Meiryo UI" panose="020B0604030504040204" pitchFamily="50" charset="-128"/>
              <a:ea typeface="Meiryo UI" panose="020B0604030504040204" pitchFamily="50" charset="-128"/>
            </a:endParaRPr>
          </a:p>
          <a:p>
            <a:endParaRPr kumimoji="0" lang="en-US" altLang="ja-JP" sz="1800" dirty="0">
              <a:solidFill>
                <a:schemeClr val="bg1"/>
              </a:solidFill>
              <a:latin typeface="Meiryo UI" panose="020B0604030504040204" pitchFamily="50" charset="-128"/>
              <a:ea typeface="Meiryo UI" panose="020B0604030504040204" pitchFamily="50" charset="-128"/>
            </a:endParaRPr>
          </a:p>
        </p:txBody>
      </p:sp>
      <p:pic>
        <p:nvPicPr>
          <p:cNvPr id="10" name="グラフィックス 9" descr="思案中の吹き出し 枠線">
            <a:extLst>
              <a:ext uri="{FF2B5EF4-FFF2-40B4-BE49-F238E27FC236}">
                <a16:creationId xmlns:a16="http://schemas.microsoft.com/office/drawing/2014/main" id="{224D6FA4-F562-4D9B-9006-8659E277EB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9369" y="1596209"/>
            <a:ext cx="3241040" cy="3241040"/>
          </a:xfrm>
          <a:prstGeom prst="rect">
            <a:avLst/>
          </a:prstGeom>
        </p:spPr>
      </p:pic>
      <p:sp>
        <p:nvSpPr>
          <p:cNvPr id="11" name="矢印: 下 10">
            <a:extLst>
              <a:ext uri="{FF2B5EF4-FFF2-40B4-BE49-F238E27FC236}">
                <a16:creationId xmlns:a16="http://schemas.microsoft.com/office/drawing/2014/main" id="{7291CD8E-0AB8-48B2-92DD-EB6C6AFCB691}"/>
              </a:ext>
            </a:extLst>
          </p:cNvPr>
          <p:cNvSpPr/>
          <p:nvPr/>
        </p:nvSpPr>
        <p:spPr>
          <a:xfrm>
            <a:off x="4516666" y="4137388"/>
            <a:ext cx="2257425" cy="565265"/>
          </a:xfrm>
          <a:prstGeom prst="downArrow">
            <a:avLst>
              <a:gd name="adj1" fmla="val 41899"/>
              <a:gd name="adj2" fmla="val 62582"/>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solidFill>
                <a:schemeClr val="bg1"/>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19A3B956-4EB6-4EBA-8F1A-8113F02A3AC7}"/>
              </a:ext>
            </a:extLst>
          </p:cNvPr>
          <p:cNvSpPr txBox="1"/>
          <p:nvPr/>
        </p:nvSpPr>
        <p:spPr>
          <a:xfrm>
            <a:off x="2781495" y="4971845"/>
            <a:ext cx="7215255" cy="646331"/>
          </a:xfrm>
          <a:prstGeom prst="rect">
            <a:avLst/>
          </a:prstGeom>
          <a:noFill/>
        </p:spPr>
        <p:txBody>
          <a:bodyPr wrap="square" rtlCol="0">
            <a:spAutoFit/>
          </a:bodyPr>
          <a:lstStyle/>
          <a:p>
            <a:pPr algn="ctr"/>
            <a:r>
              <a:rPr kumimoji="1" lang="ja-JP" altLang="en-US" sz="3600" b="1" dirty="0">
                <a:solidFill>
                  <a:schemeClr val="bg1"/>
                </a:solidFill>
                <a:latin typeface="Meiryo UI" panose="020B0604030504040204" pitchFamily="50" charset="-128"/>
                <a:ea typeface="Meiryo UI" panose="020B0604030504040204" pitchFamily="50" charset="-128"/>
              </a:rPr>
              <a:t>家計簿アプリしか勝たん！！！！！</a:t>
            </a:r>
          </a:p>
        </p:txBody>
      </p:sp>
      <p:pic>
        <p:nvPicPr>
          <p:cNvPr id="13" name="グラフィックス 12" descr="追加 単色塗りつぶし">
            <a:extLst>
              <a:ext uri="{FF2B5EF4-FFF2-40B4-BE49-F238E27FC236}">
                <a16:creationId xmlns:a16="http://schemas.microsoft.com/office/drawing/2014/main" id="{6F66B843-A418-4682-B3EB-9CE982EDA5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6791" y="2645123"/>
            <a:ext cx="342900" cy="342900"/>
          </a:xfrm>
          <a:prstGeom prst="rect">
            <a:avLst/>
          </a:prstGeom>
        </p:spPr>
      </p:pic>
    </p:spTree>
    <p:extLst>
      <p:ext uri="{BB962C8B-B14F-4D97-AF65-F5344CB8AC3E}">
        <p14:creationId xmlns:p14="http://schemas.microsoft.com/office/powerpoint/2010/main" val="145945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fltVal val="0"/>
                                          </p:val>
                                        </p:tav>
                                        <p:tav tm="100000">
                                          <p:val>
                                            <p:strVal val="#ppt_w"/>
                                          </p:val>
                                        </p:tav>
                                      </p:tavLst>
                                    </p:anim>
                                    <p:anim calcmode="lin" valueType="num">
                                      <p:cBhvr>
                                        <p:cTn id="14" dur="1000" fill="hold"/>
                                        <p:tgtEl>
                                          <p:spTgt spid="12"/>
                                        </p:tgtEl>
                                        <p:attrNameLst>
                                          <p:attrName>ppt_h</p:attrName>
                                        </p:attrNameLst>
                                      </p:cBhvr>
                                      <p:tavLst>
                                        <p:tav tm="0">
                                          <p:val>
                                            <p:fltVal val="0"/>
                                          </p:val>
                                        </p:tav>
                                        <p:tav tm="100000">
                                          <p:val>
                                            <p:strVal val="#ppt_h"/>
                                          </p:val>
                                        </p:tav>
                                      </p:tavLst>
                                    </p:anim>
                                    <p:anim calcmode="lin" valueType="num">
                                      <p:cBhvr>
                                        <p:cTn id="15" dur="1000" fill="hold"/>
                                        <p:tgtEl>
                                          <p:spTgt spid="12"/>
                                        </p:tgtEl>
                                        <p:attrNameLst>
                                          <p:attrName>style.rotation</p:attrName>
                                        </p:attrNameLst>
                                      </p:cBhvr>
                                      <p:tavLst>
                                        <p:tav tm="0">
                                          <p:val>
                                            <p:fltVal val="90"/>
                                          </p:val>
                                        </p:tav>
                                        <p:tav tm="100000">
                                          <p:val>
                                            <p:fltVal val="0"/>
                                          </p:val>
                                        </p:tav>
                                      </p:tavLst>
                                    </p:anim>
                                    <p:animEffect transition="in" filter="fade">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9EBF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018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3" descr="鮮やかな色が飛び散ったベクター背景">
            <a:extLst>
              <a:ext uri="{FF2B5EF4-FFF2-40B4-BE49-F238E27FC236}">
                <a16:creationId xmlns:a16="http://schemas.microsoft.com/office/drawing/2014/main" id="{CB3899FA-9B31-FAE4-4682-B181B07B1804}"/>
              </a:ext>
            </a:extLst>
          </p:cNvPr>
          <p:cNvPicPr>
            <a:picLocks noChangeAspect="1"/>
          </p:cNvPicPr>
          <p:nvPr/>
        </p:nvPicPr>
        <p:blipFill rotWithShape="1">
          <a:blip r:embed="rId2"/>
          <a:srcRect t="17279"/>
          <a:stretch/>
        </p:blipFill>
        <p:spPr>
          <a:xfrm>
            <a:off x="20" y="10"/>
            <a:ext cx="12191979" cy="6857989"/>
          </a:xfrm>
          <a:prstGeom prst="rect">
            <a:avLst/>
          </a:prstGeom>
        </p:spPr>
      </p:pic>
      <p:sp>
        <p:nvSpPr>
          <p:cNvPr id="7" name="正方形/長方形 6">
            <a:extLst>
              <a:ext uri="{FF2B5EF4-FFF2-40B4-BE49-F238E27FC236}">
                <a16:creationId xmlns:a16="http://schemas.microsoft.com/office/drawing/2014/main" id="{FB5796B3-98FD-4C98-8B8E-D70D66033897}"/>
              </a:ext>
            </a:extLst>
          </p:cNvPr>
          <p:cNvSpPr/>
          <p:nvPr/>
        </p:nvSpPr>
        <p:spPr>
          <a:xfrm>
            <a:off x="576262" y="428626"/>
            <a:ext cx="11039475" cy="59817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3" name="タイトル 2">
            <a:extLst>
              <a:ext uri="{FF2B5EF4-FFF2-40B4-BE49-F238E27FC236}">
                <a16:creationId xmlns:a16="http://schemas.microsoft.com/office/drawing/2014/main" id="{C8E3E822-E90E-4F81-BD82-2F9D1A26F91D}"/>
              </a:ext>
            </a:extLst>
          </p:cNvPr>
          <p:cNvSpPr>
            <a:spLocks noGrp="1"/>
          </p:cNvSpPr>
          <p:nvPr>
            <p:ph type="title"/>
          </p:nvPr>
        </p:nvSpPr>
        <p:spPr>
          <a:xfrm>
            <a:off x="839486" y="578350"/>
            <a:ext cx="10427840" cy="1086056"/>
          </a:xfrm>
        </p:spPr>
        <p:txBody>
          <a:bodyPr>
            <a:normAutofit/>
          </a:bodyPr>
          <a:lstStyle/>
          <a:p>
            <a:pPr algn="ctr"/>
            <a:r>
              <a:rPr lang="en-US" altLang="ja-JP" sz="4800" b="1" i="0" u="sng" dirty="0">
                <a:ln w="12700">
                  <a:solidFill>
                    <a:schemeClr val="accent5"/>
                  </a:solidFill>
                  <a:prstDash val="solid"/>
                </a:ln>
                <a:pattFill prst="ltDnDiag">
                  <a:fgClr>
                    <a:schemeClr val="accent5">
                      <a:lumMod val="60000"/>
                      <a:lumOff val="40000"/>
                    </a:schemeClr>
                  </a:fgClr>
                  <a:bgClr>
                    <a:schemeClr val="bg1"/>
                  </a:bgClr>
                </a:pattFill>
                <a:latin typeface="Arial" panose="020B0604020202020204" pitchFamily="34" charset="0"/>
              </a:rPr>
              <a:t>2023</a:t>
            </a:r>
            <a:r>
              <a:rPr lang="ja-JP" altLang="en-US" sz="4800" b="1" i="0" u="sng" dirty="0">
                <a:ln w="12700">
                  <a:solidFill>
                    <a:schemeClr val="accent5"/>
                  </a:solidFill>
                  <a:prstDash val="solid"/>
                </a:ln>
                <a:pattFill prst="ltDnDiag">
                  <a:fgClr>
                    <a:schemeClr val="accent5">
                      <a:lumMod val="60000"/>
                      <a:lumOff val="40000"/>
                    </a:schemeClr>
                  </a:fgClr>
                  <a:bgClr>
                    <a:schemeClr val="bg1"/>
                  </a:bgClr>
                </a:pattFill>
                <a:latin typeface="Arial" panose="020B0604020202020204" pitchFamily="34" charset="0"/>
              </a:rPr>
              <a:t>年冬　大型アップデート予定</a:t>
            </a:r>
            <a:endParaRPr lang="ja-JP" altLang="en-US" sz="4800" b="1" u="sng"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11" name="コンテンツ プレースホルダー 28">
            <a:extLst>
              <a:ext uri="{FF2B5EF4-FFF2-40B4-BE49-F238E27FC236}">
                <a16:creationId xmlns:a16="http://schemas.microsoft.com/office/drawing/2014/main" id="{89DD47FA-F12A-45A3-8CA1-BCCC92761EC1}"/>
              </a:ext>
            </a:extLst>
          </p:cNvPr>
          <p:cNvSpPr txBox="1">
            <a:spLocks/>
          </p:cNvSpPr>
          <p:nvPr/>
        </p:nvSpPr>
        <p:spPr>
          <a:xfrm>
            <a:off x="2068529" y="1982544"/>
            <a:ext cx="8524127" cy="3236730"/>
          </a:xfrm>
          <a:prstGeom prst="rect">
            <a:avLst/>
          </a:prstGeom>
        </p:spPr>
        <p:txBody>
          <a:bodyPr rtlCol="0"/>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pPr>
            <a:r>
              <a:rPr kumimoji="0" lang="ja-JP" altLang="en-US" sz="3200" dirty="0">
                <a:solidFill>
                  <a:schemeClr val="bg1"/>
                </a:solidFill>
                <a:latin typeface="Meiryo UI" panose="020B0604030504040204" pitchFamily="50" charset="-128"/>
                <a:ea typeface="Meiryo UI" panose="020B0604030504040204" pitchFamily="50" charset="-128"/>
              </a:rPr>
              <a:t>ポイント付与条件の改定</a:t>
            </a:r>
            <a:endParaRPr kumimoji="0" lang="en-US" altLang="ja-JP" sz="3200" dirty="0">
              <a:solidFill>
                <a:schemeClr val="bg1"/>
              </a:solidFill>
              <a:latin typeface="Meiryo UI" panose="020B0604030504040204" pitchFamily="50" charset="-128"/>
              <a:ea typeface="Meiryo UI" panose="020B0604030504040204" pitchFamily="50" charset="-128"/>
            </a:endParaRPr>
          </a:p>
          <a:p>
            <a:pPr marL="285750" indent="-285750">
              <a:lnSpc>
                <a:spcPct val="150000"/>
              </a:lnSpc>
            </a:pPr>
            <a:r>
              <a:rPr kumimoji="0" lang="ja-JP" altLang="en-US" sz="3200" dirty="0">
                <a:solidFill>
                  <a:schemeClr val="bg1"/>
                </a:solidFill>
                <a:latin typeface="Meiryo UI" panose="020B0604030504040204" pitchFamily="50" charset="-128"/>
                <a:ea typeface="Meiryo UI" panose="020B0604030504040204" pitchFamily="50" charset="-128"/>
              </a:rPr>
              <a:t>使える金額の自動計算機能追加</a:t>
            </a:r>
            <a:endParaRPr kumimoji="0" lang="en-US" altLang="ja-JP" sz="3200" dirty="0">
              <a:solidFill>
                <a:schemeClr val="bg1"/>
              </a:solidFill>
              <a:latin typeface="Meiryo UI" panose="020B0604030504040204" pitchFamily="50" charset="-128"/>
              <a:ea typeface="Meiryo UI" panose="020B0604030504040204" pitchFamily="50" charset="-128"/>
            </a:endParaRPr>
          </a:p>
          <a:p>
            <a:pPr marL="285750" indent="-285750">
              <a:lnSpc>
                <a:spcPct val="150000"/>
              </a:lnSpc>
            </a:pPr>
            <a:r>
              <a:rPr kumimoji="0" lang="ja-JP" altLang="en-US" sz="3200" dirty="0">
                <a:solidFill>
                  <a:schemeClr val="bg1"/>
                </a:solidFill>
                <a:latin typeface="Meiryo UI" panose="020B0604030504040204" pitchFamily="50" charset="-128"/>
                <a:ea typeface="Meiryo UI" panose="020B0604030504040204" pitchFamily="50" charset="-128"/>
              </a:rPr>
              <a:t>装飾品をキャラクターが実装できる機能追加</a:t>
            </a:r>
            <a:endParaRPr kumimoji="0" lang="en-US" altLang="ja-JP" sz="3200" dirty="0">
              <a:solidFill>
                <a:schemeClr val="bg1"/>
              </a:solidFill>
              <a:latin typeface="Meiryo UI" panose="020B0604030504040204" pitchFamily="50" charset="-128"/>
              <a:ea typeface="Meiryo UI" panose="020B0604030504040204" pitchFamily="50" charset="-128"/>
            </a:endParaRPr>
          </a:p>
          <a:p>
            <a:pPr marL="285750" indent="-285750">
              <a:lnSpc>
                <a:spcPct val="150000"/>
              </a:lnSpc>
            </a:pPr>
            <a:r>
              <a:rPr kumimoji="0" lang="ja-JP" altLang="en-US" sz="3200" dirty="0">
                <a:solidFill>
                  <a:schemeClr val="bg1"/>
                </a:solidFill>
                <a:latin typeface="Meiryo UI" panose="020B0604030504040204" pitchFamily="50" charset="-128"/>
                <a:ea typeface="Meiryo UI" panose="020B0604030504040204" pitchFamily="50" charset="-128"/>
              </a:rPr>
              <a:t>新キャラクター追加</a:t>
            </a:r>
            <a:endParaRPr kumimoji="0" lang="en-US" altLang="ja-JP" sz="3200" dirty="0">
              <a:solidFill>
                <a:schemeClr val="bg1"/>
              </a:solidFill>
              <a:latin typeface="Meiryo UI" panose="020B0604030504040204" pitchFamily="50" charset="-128"/>
              <a:ea typeface="Meiryo UI" panose="020B0604030504040204" pitchFamily="50" charset="-128"/>
            </a:endParaRPr>
          </a:p>
          <a:p>
            <a:pPr marL="285750" indent="-285750">
              <a:lnSpc>
                <a:spcPct val="150000"/>
              </a:lnSpc>
            </a:pPr>
            <a:r>
              <a:rPr kumimoji="0" lang="ja-JP" altLang="en-US" sz="3200" dirty="0">
                <a:solidFill>
                  <a:schemeClr val="bg1"/>
                </a:solidFill>
                <a:latin typeface="Meiryo UI" panose="020B0604030504040204" pitchFamily="50" charset="-128"/>
                <a:ea typeface="Meiryo UI" panose="020B0604030504040204" pitchFamily="50" charset="-128"/>
              </a:rPr>
              <a:t>病気進行の条件の更新</a:t>
            </a:r>
            <a:endParaRPr kumimoji="0" lang="ja-JP" altLang="en-US" sz="4400" dirty="0">
              <a:solidFill>
                <a:schemeClr val="bg1"/>
              </a:solidFill>
              <a:latin typeface="Meiryo UI" panose="020B0604030504040204" pitchFamily="50" charset="-128"/>
              <a:ea typeface="Meiryo UI" panose="020B0604030504040204" pitchFamily="50" charset="-128"/>
            </a:endParaRPr>
          </a:p>
          <a:p>
            <a:pPr marL="285750" indent="-285750"/>
            <a:endParaRPr kumimoji="0" lang="ja-JP" altLang="en-US" sz="4400" dirty="0">
              <a:solidFill>
                <a:schemeClr val="bg1"/>
              </a:solidFill>
              <a:latin typeface="Meiryo UI" panose="020B0604030504040204" pitchFamily="50" charset="-128"/>
              <a:ea typeface="Meiryo UI" panose="020B0604030504040204" pitchFamily="50" charset="-128"/>
            </a:endParaRPr>
          </a:p>
          <a:p>
            <a:pPr marL="285750" indent="-285750"/>
            <a:endParaRPr kumimoji="0" lang="en-US" altLang="ja-JP" sz="4400" dirty="0">
              <a:solidFill>
                <a:schemeClr val="bg1"/>
              </a:solidFill>
              <a:latin typeface="Meiryo UI" panose="020B0604030504040204" pitchFamily="50" charset="-128"/>
              <a:ea typeface="Meiryo UI" panose="020B0604030504040204" pitchFamily="50" charset="-128"/>
            </a:endParaRPr>
          </a:p>
          <a:p>
            <a:pPr marL="285750" indent="-285750"/>
            <a:endParaRPr kumimoji="0" lang="ja-JP" altLang="en-US" sz="4400"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1275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3" descr="鮮やかな色が飛び散ったベクター背景">
            <a:extLst>
              <a:ext uri="{FF2B5EF4-FFF2-40B4-BE49-F238E27FC236}">
                <a16:creationId xmlns:a16="http://schemas.microsoft.com/office/drawing/2014/main" id="{CB3899FA-9B31-FAE4-4682-B181B07B1804}"/>
              </a:ext>
            </a:extLst>
          </p:cNvPr>
          <p:cNvPicPr>
            <a:picLocks noChangeAspect="1"/>
          </p:cNvPicPr>
          <p:nvPr/>
        </p:nvPicPr>
        <p:blipFill rotWithShape="1">
          <a:blip r:embed="rId3"/>
          <a:srcRect t="17279"/>
          <a:stretch/>
        </p:blipFill>
        <p:spPr>
          <a:xfrm>
            <a:off x="20" y="10"/>
            <a:ext cx="12191979" cy="6857989"/>
          </a:xfrm>
          <a:prstGeom prst="rect">
            <a:avLst/>
          </a:prstGeom>
        </p:spPr>
      </p:pic>
      <p:sp>
        <p:nvSpPr>
          <p:cNvPr id="7" name="正方形/長方形 6">
            <a:extLst>
              <a:ext uri="{FF2B5EF4-FFF2-40B4-BE49-F238E27FC236}">
                <a16:creationId xmlns:a16="http://schemas.microsoft.com/office/drawing/2014/main" id="{FB5796B3-98FD-4C98-8B8E-D70D66033897}"/>
              </a:ext>
            </a:extLst>
          </p:cNvPr>
          <p:cNvSpPr/>
          <p:nvPr/>
        </p:nvSpPr>
        <p:spPr>
          <a:xfrm>
            <a:off x="576262" y="428626"/>
            <a:ext cx="11039475" cy="59817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3" name="タイトル 2">
            <a:extLst>
              <a:ext uri="{FF2B5EF4-FFF2-40B4-BE49-F238E27FC236}">
                <a16:creationId xmlns:a16="http://schemas.microsoft.com/office/drawing/2014/main" id="{C8E3E822-E90E-4F81-BD82-2F9D1A26F91D}"/>
              </a:ext>
            </a:extLst>
          </p:cNvPr>
          <p:cNvSpPr>
            <a:spLocks noGrp="1"/>
          </p:cNvSpPr>
          <p:nvPr>
            <p:ph type="title"/>
          </p:nvPr>
        </p:nvSpPr>
        <p:spPr>
          <a:xfrm>
            <a:off x="839486" y="578350"/>
            <a:ext cx="10427840" cy="1086056"/>
          </a:xfrm>
        </p:spPr>
        <p:txBody>
          <a:bodyPr>
            <a:normAutofit/>
          </a:bodyPr>
          <a:lstStyle/>
          <a:p>
            <a:pPr algn="ctr"/>
            <a:r>
              <a:rPr lang="ja-JP" altLang="en-US" sz="4800" spc="50" dirty="0">
                <a:ln w="0">
                  <a:solidFill>
                    <a:schemeClr val="accent5">
                      <a:lumMod val="75000"/>
                    </a:schemeClr>
                  </a:solidFill>
                </a:ln>
                <a:solidFill>
                  <a:schemeClr val="accent5">
                    <a:lumMod val="75000"/>
                  </a:schemeClr>
                </a:solidFill>
                <a:effectLst>
                  <a:innerShdw blurRad="63500" dist="50800" dir="13500000">
                    <a:srgbClr val="000000">
                      <a:alpha val="50000"/>
                    </a:srgbClr>
                  </a:innerShdw>
                </a:effectLst>
                <a:latin typeface="Arial" panose="020B0604020202020204" pitchFamily="34" charset="0"/>
              </a:rPr>
              <a:t>苦労した点とその克服方法</a:t>
            </a:r>
            <a:endParaRPr lang="ja-JP" altLang="en-US" sz="4800" spc="50" dirty="0">
              <a:ln w="0">
                <a:solidFill>
                  <a:schemeClr val="accent5">
                    <a:lumMod val="75000"/>
                  </a:schemeClr>
                </a:solidFill>
              </a:ln>
              <a:solidFill>
                <a:schemeClr val="accent5">
                  <a:lumMod val="75000"/>
                </a:schemeClr>
              </a:solidFill>
              <a:effectLst>
                <a:innerShdw blurRad="63500" dist="50800" dir="13500000">
                  <a:srgbClr val="000000">
                    <a:alpha val="50000"/>
                  </a:srgbClr>
                </a:innerShdw>
              </a:effectLst>
            </a:endParaRPr>
          </a:p>
        </p:txBody>
      </p:sp>
      <p:sp>
        <p:nvSpPr>
          <p:cNvPr id="6" name="コンテンツ プレースホルダー 5">
            <a:extLst>
              <a:ext uri="{FF2B5EF4-FFF2-40B4-BE49-F238E27FC236}">
                <a16:creationId xmlns:a16="http://schemas.microsoft.com/office/drawing/2014/main" id="{F103417B-7994-4AC8-9984-C11AA08311FA}"/>
              </a:ext>
            </a:extLst>
          </p:cNvPr>
          <p:cNvSpPr txBox="1">
            <a:spLocks/>
          </p:cNvSpPr>
          <p:nvPr/>
        </p:nvSpPr>
        <p:spPr>
          <a:xfrm>
            <a:off x="1428750" y="2295525"/>
            <a:ext cx="9467850" cy="346709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kumimoji="0" lang="en-US" altLang="ja-JP" b="1" noProof="1">
                <a:solidFill>
                  <a:schemeClr val="bg1"/>
                </a:solidFill>
                <a:latin typeface="Meiryo UI" panose="020B0604030504040204" pitchFamily="50" charset="-128"/>
                <a:ea typeface="Meiryo UI" panose="020B0604030504040204" pitchFamily="50" charset="-128"/>
              </a:rPr>
              <a:t>GitHub</a:t>
            </a:r>
            <a:r>
              <a:rPr kumimoji="0" lang="ja-JP" altLang="en-US" b="1" noProof="1">
                <a:solidFill>
                  <a:schemeClr val="bg1"/>
                </a:solidFill>
                <a:latin typeface="Meiryo UI" panose="020B0604030504040204" pitchFamily="50" charset="-128"/>
                <a:ea typeface="Meiryo UI" panose="020B0604030504040204" pitchFamily="50" charset="-128"/>
              </a:rPr>
              <a:t>の衝突によるデータ消失</a:t>
            </a:r>
            <a:endParaRPr kumimoji="0" lang="en-US" altLang="ja-JP" b="1" noProof="1">
              <a:solidFill>
                <a:schemeClr val="bg1"/>
              </a:solidFill>
              <a:latin typeface="Meiryo UI" panose="020B0604030504040204" pitchFamily="50" charset="-128"/>
              <a:ea typeface="Meiryo UI" panose="020B0604030504040204" pitchFamily="50" charset="-128"/>
            </a:endParaRPr>
          </a:p>
          <a:p>
            <a:r>
              <a:rPr kumimoji="0" lang="ja-JP" altLang="en-US" noProof="1">
                <a:solidFill>
                  <a:schemeClr val="bg1"/>
                </a:solidFill>
                <a:latin typeface="Meiryo UI" panose="020B0604030504040204" pitchFamily="50" charset="-128"/>
                <a:ea typeface="Meiryo UI" panose="020B0604030504040204" pitchFamily="50" charset="-128"/>
              </a:rPr>
              <a:t>⇒ </a:t>
            </a:r>
            <a:r>
              <a:rPr kumimoji="0" lang="en-US" altLang="ja-JP" noProof="1">
                <a:solidFill>
                  <a:schemeClr val="bg1"/>
                </a:solidFill>
                <a:latin typeface="Meiryo UI" panose="020B0604030504040204" pitchFamily="50" charset="-128"/>
                <a:ea typeface="Meiryo UI" panose="020B0604030504040204" pitchFamily="50" charset="-128"/>
              </a:rPr>
              <a:t>Slack</a:t>
            </a:r>
            <a:r>
              <a:rPr kumimoji="0" lang="ja-JP" altLang="en-US" noProof="1">
                <a:solidFill>
                  <a:schemeClr val="bg1"/>
                </a:solidFill>
                <a:latin typeface="Meiryo UI" panose="020B0604030504040204" pitchFamily="50" charset="-128"/>
                <a:ea typeface="Meiryo UI" panose="020B0604030504040204" pitchFamily="50" charset="-128"/>
              </a:rPr>
              <a:t>と</a:t>
            </a:r>
            <a:r>
              <a:rPr kumimoji="0" lang="en-US" altLang="ja-JP" noProof="1">
                <a:solidFill>
                  <a:schemeClr val="bg1"/>
                </a:solidFill>
                <a:latin typeface="Meiryo UI" panose="020B0604030504040204" pitchFamily="50" charset="-128"/>
                <a:ea typeface="Meiryo UI" panose="020B0604030504040204" pitchFamily="50" charset="-128"/>
              </a:rPr>
              <a:t>zoom</a:t>
            </a:r>
            <a:r>
              <a:rPr kumimoji="0" lang="ja-JP" altLang="en-US" noProof="1">
                <a:solidFill>
                  <a:schemeClr val="bg1"/>
                </a:solidFill>
                <a:latin typeface="Meiryo UI" panose="020B0604030504040204" pitchFamily="50" charset="-128"/>
                <a:ea typeface="Meiryo UI" panose="020B0604030504040204" pitchFamily="50" charset="-128"/>
              </a:rPr>
              <a:t>で自分が触っているファイルを逐一報告する</a:t>
            </a:r>
            <a:endParaRPr kumimoji="0" lang="en-US" altLang="ja-JP" noProof="1">
              <a:solidFill>
                <a:schemeClr val="bg1"/>
              </a:solidFill>
              <a:latin typeface="Meiryo UI" panose="020B0604030504040204" pitchFamily="50" charset="-128"/>
              <a:ea typeface="Meiryo UI" panose="020B0604030504040204" pitchFamily="50" charset="-128"/>
            </a:endParaRPr>
          </a:p>
          <a:p>
            <a:pPr marL="285750" indent="-285750"/>
            <a:r>
              <a:rPr kumimoji="0" lang="ja-JP" altLang="en-US" b="1" dirty="0">
                <a:solidFill>
                  <a:schemeClr val="bg1"/>
                </a:solidFill>
                <a:latin typeface="Meiryo UI" panose="020B0604030504040204" pitchFamily="50" charset="-128"/>
                <a:ea typeface="Meiryo UI" panose="020B0604030504040204" pitchFamily="50" charset="-128"/>
              </a:rPr>
              <a:t>誰が見てもわかりやすい要件定義書を作るのが難しかった</a:t>
            </a:r>
            <a:endParaRPr kumimoji="0" lang="en-US" altLang="ja-JP" b="1" dirty="0">
              <a:solidFill>
                <a:schemeClr val="bg1"/>
              </a:solidFill>
              <a:latin typeface="Meiryo UI" panose="020B0604030504040204" pitchFamily="50" charset="-128"/>
              <a:ea typeface="Meiryo UI" panose="020B0604030504040204" pitchFamily="50" charset="-128"/>
            </a:endParaRPr>
          </a:p>
          <a:p>
            <a:r>
              <a:rPr kumimoji="0" lang="ja-JP" altLang="en-US" noProof="1">
                <a:solidFill>
                  <a:schemeClr val="bg1"/>
                </a:solidFill>
                <a:latin typeface="Meiryo UI" panose="020B0604030504040204" pitchFamily="50" charset="-128"/>
                <a:ea typeface="Meiryo UI" panose="020B0604030504040204" pitchFamily="50" charset="-128"/>
              </a:rPr>
              <a:t>⇒みんなで考えよう</a:t>
            </a:r>
            <a:endParaRPr kumimoji="0" lang="en-US" altLang="ja-JP" noProof="1">
              <a:solidFill>
                <a:schemeClr val="bg1"/>
              </a:solidFill>
              <a:latin typeface="Meiryo UI" panose="020B0604030504040204" pitchFamily="50" charset="-128"/>
              <a:ea typeface="Meiryo UI" panose="020B0604030504040204" pitchFamily="50" charset="-128"/>
            </a:endParaRPr>
          </a:p>
          <a:p>
            <a:pPr marL="285750" indent="-285750"/>
            <a:r>
              <a:rPr kumimoji="0" lang="ja-JP" altLang="en-US" b="1" dirty="0">
                <a:solidFill>
                  <a:schemeClr val="bg1"/>
                </a:solidFill>
                <a:latin typeface="Meiryo UI" panose="020B0604030504040204" pitchFamily="50" charset="-128"/>
                <a:ea typeface="Meiryo UI" panose="020B0604030504040204" pitchFamily="50" charset="-128"/>
              </a:rPr>
              <a:t>機能を追加することが難しいと判断し、断念した機能があった</a:t>
            </a:r>
            <a:endParaRPr kumimoji="0" lang="en-US" altLang="ja-JP" b="1" dirty="0">
              <a:solidFill>
                <a:schemeClr val="bg1"/>
              </a:solidFill>
              <a:latin typeface="Meiryo UI" panose="020B0604030504040204" pitchFamily="50" charset="-128"/>
              <a:ea typeface="Meiryo UI" panose="020B0604030504040204" pitchFamily="50" charset="-128"/>
            </a:endParaRPr>
          </a:p>
          <a:p>
            <a:r>
              <a:rPr kumimoji="0" lang="ja-JP" altLang="en-US" dirty="0">
                <a:solidFill>
                  <a:schemeClr val="bg1"/>
                </a:solidFill>
                <a:latin typeface="Meiryo UI" panose="020B0604030504040204" pitchFamily="50" charset="-128"/>
                <a:ea typeface="Meiryo UI" panose="020B0604030504040204" pitchFamily="50" charset="-128"/>
              </a:rPr>
              <a:t>⇒</a:t>
            </a:r>
            <a:r>
              <a:rPr kumimoji="0" lang="ja-JP" altLang="en-US" noProof="1">
                <a:solidFill>
                  <a:schemeClr val="bg1"/>
                </a:solidFill>
                <a:latin typeface="Meiryo UI" panose="020B0604030504040204" pitchFamily="50" charset="-128"/>
                <a:ea typeface="Meiryo UI" panose="020B0604030504040204" pitchFamily="50" charset="-128"/>
              </a:rPr>
              <a:t>みんなで考えよう</a:t>
            </a:r>
            <a:endParaRPr kumimoji="0" lang="en-US" altLang="ja-JP" dirty="0">
              <a:solidFill>
                <a:schemeClr val="bg1"/>
              </a:solidFill>
              <a:latin typeface="Meiryo UI" panose="020B0604030504040204" pitchFamily="50" charset="-128"/>
              <a:ea typeface="Meiryo UI" panose="020B0604030504040204" pitchFamily="50" charset="-128"/>
            </a:endParaRPr>
          </a:p>
          <a:p>
            <a:pPr marL="285750" indent="-285750"/>
            <a:r>
              <a:rPr kumimoji="0" lang="en-US" altLang="ja-JP" b="1" dirty="0">
                <a:solidFill>
                  <a:schemeClr val="bg1"/>
                </a:solidFill>
                <a:latin typeface="Meiryo UI" panose="020B0604030504040204" pitchFamily="50" charset="-128"/>
                <a:ea typeface="Meiryo UI" panose="020B0604030504040204" pitchFamily="50" charset="-128"/>
              </a:rPr>
              <a:t>DB</a:t>
            </a:r>
            <a:r>
              <a:rPr kumimoji="0" lang="ja-JP" altLang="en-US" b="1" dirty="0">
                <a:solidFill>
                  <a:schemeClr val="bg1"/>
                </a:solidFill>
                <a:latin typeface="Meiryo UI" panose="020B0604030504040204" pitchFamily="50" charset="-128"/>
                <a:ea typeface="Meiryo UI" panose="020B0604030504040204" pitchFamily="50" charset="-128"/>
              </a:rPr>
              <a:t>の物理名の作成において、わかりやすい名前にすることが難しかった</a:t>
            </a:r>
            <a:endParaRPr kumimoji="0" lang="en-US" altLang="ja-JP" b="1" dirty="0">
              <a:solidFill>
                <a:schemeClr val="bg1"/>
              </a:solidFill>
              <a:latin typeface="Meiryo UI" panose="020B0604030504040204" pitchFamily="50" charset="-128"/>
              <a:ea typeface="Meiryo UI" panose="020B0604030504040204" pitchFamily="50" charset="-128"/>
            </a:endParaRPr>
          </a:p>
          <a:p>
            <a:r>
              <a:rPr kumimoji="0" lang="ja-JP" altLang="en-US" dirty="0">
                <a:solidFill>
                  <a:schemeClr val="bg1"/>
                </a:solidFill>
                <a:latin typeface="Meiryo UI" panose="020B0604030504040204" pitchFamily="50" charset="-128"/>
                <a:ea typeface="Meiryo UI" panose="020B0604030504040204" pitchFamily="50" charset="-128"/>
              </a:rPr>
              <a:t>⇒</a:t>
            </a:r>
            <a:r>
              <a:rPr kumimoji="0" lang="ja-JP" altLang="en-US" noProof="1">
                <a:solidFill>
                  <a:schemeClr val="bg1"/>
                </a:solidFill>
                <a:latin typeface="Meiryo UI" panose="020B0604030504040204" pitchFamily="50" charset="-128"/>
                <a:ea typeface="Meiryo UI" panose="020B0604030504040204" pitchFamily="50" charset="-128"/>
              </a:rPr>
              <a:t>みんなで考えよう</a:t>
            </a:r>
            <a:endParaRPr kumimoji="0" lang="ja-JP" altLang="en-US" dirty="0">
              <a:solidFill>
                <a:schemeClr val="bg1"/>
              </a:solidFill>
              <a:latin typeface="Meiryo UI" panose="020B0604030504040204" pitchFamily="50" charset="-128"/>
              <a:ea typeface="Meiryo UI" panose="020B0604030504040204" pitchFamily="50" charset="-128"/>
            </a:endParaRPr>
          </a:p>
          <a:p>
            <a:endParaRPr kumimoji="0" lang="en-US" altLang="ja-JP" noProof="1">
              <a:solidFill>
                <a:schemeClr val="bg1"/>
              </a:solidFill>
              <a:latin typeface="Meiryo UI" panose="020B0604030504040204" pitchFamily="50" charset="-128"/>
              <a:ea typeface="Meiryo UI" panose="020B0604030504040204" pitchFamily="50" charset="-128"/>
            </a:endParaRPr>
          </a:p>
          <a:p>
            <a:pPr marL="285750" indent="-285750"/>
            <a:endParaRPr kumimoji="0" lang="en-US" altLang="ja-JP" noProof="1">
              <a:solidFill>
                <a:schemeClr val="bg1"/>
              </a:solidFill>
              <a:latin typeface="Meiryo UI" panose="020B0604030504040204" pitchFamily="50" charset="-128"/>
              <a:ea typeface="Meiryo UI" panose="020B0604030504040204" pitchFamily="50" charset="-128"/>
            </a:endParaRPr>
          </a:p>
          <a:p>
            <a:endParaRPr kumimoji="0" lang="en-US" altLang="ja-JP" noProof="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50296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3" descr="鮮やかな色が飛び散ったベクター背景">
            <a:extLst>
              <a:ext uri="{FF2B5EF4-FFF2-40B4-BE49-F238E27FC236}">
                <a16:creationId xmlns:a16="http://schemas.microsoft.com/office/drawing/2014/main" id="{CB3899FA-9B31-FAE4-4682-B181B07B1804}"/>
              </a:ext>
            </a:extLst>
          </p:cNvPr>
          <p:cNvPicPr>
            <a:picLocks noChangeAspect="1"/>
          </p:cNvPicPr>
          <p:nvPr/>
        </p:nvPicPr>
        <p:blipFill rotWithShape="1">
          <a:blip r:embed="rId2"/>
          <a:srcRect t="17279"/>
          <a:stretch/>
        </p:blipFill>
        <p:spPr>
          <a:xfrm>
            <a:off x="20" y="10"/>
            <a:ext cx="12191979" cy="6857989"/>
          </a:xfrm>
          <a:prstGeom prst="rect">
            <a:avLst/>
          </a:prstGeom>
        </p:spPr>
      </p:pic>
      <p:sp>
        <p:nvSpPr>
          <p:cNvPr id="7" name="正方形/長方形 6">
            <a:extLst>
              <a:ext uri="{FF2B5EF4-FFF2-40B4-BE49-F238E27FC236}">
                <a16:creationId xmlns:a16="http://schemas.microsoft.com/office/drawing/2014/main" id="{FB5796B3-98FD-4C98-8B8E-D70D66033897}"/>
              </a:ext>
            </a:extLst>
          </p:cNvPr>
          <p:cNvSpPr/>
          <p:nvPr/>
        </p:nvSpPr>
        <p:spPr>
          <a:xfrm>
            <a:off x="576262" y="428626"/>
            <a:ext cx="11039475" cy="59817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3" name="タイトル 2">
            <a:extLst>
              <a:ext uri="{FF2B5EF4-FFF2-40B4-BE49-F238E27FC236}">
                <a16:creationId xmlns:a16="http://schemas.microsoft.com/office/drawing/2014/main" id="{C8E3E822-E90E-4F81-BD82-2F9D1A26F91D}"/>
              </a:ext>
            </a:extLst>
          </p:cNvPr>
          <p:cNvSpPr>
            <a:spLocks noGrp="1"/>
          </p:cNvSpPr>
          <p:nvPr>
            <p:ph type="title"/>
          </p:nvPr>
        </p:nvSpPr>
        <p:spPr>
          <a:xfrm>
            <a:off x="839486" y="578350"/>
            <a:ext cx="10427840" cy="1086056"/>
          </a:xfrm>
        </p:spPr>
        <p:txBody>
          <a:bodyPr>
            <a:normAutofit/>
          </a:bodyPr>
          <a:lstStyle/>
          <a:p>
            <a:pPr algn="ctr"/>
            <a:r>
              <a:rPr lang="ja-JP" altLang="en-US" sz="4800" spc="50" dirty="0">
                <a:ln w="0">
                  <a:solidFill>
                    <a:schemeClr val="accent5">
                      <a:lumMod val="75000"/>
                    </a:schemeClr>
                  </a:solidFill>
                </a:ln>
                <a:solidFill>
                  <a:schemeClr val="accent5">
                    <a:lumMod val="75000"/>
                  </a:schemeClr>
                </a:solidFill>
                <a:effectLst>
                  <a:innerShdw blurRad="63500" dist="50800" dir="13500000">
                    <a:srgbClr val="000000">
                      <a:alpha val="50000"/>
                    </a:srgbClr>
                  </a:innerShdw>
                </a:effectLst>
                <a:latin typeface="Arial" panose="020B0604020202020204" pitchFamily="34" charset="0"/>
              </a:rPr>
              <a:t>開発演習で学んだこと（チーム）</a:t>
            </a:r>
          </a:p>
        </p:txBody>
      </p:sp>
      <p:sp>
        <p:nvSpPr>
          <p:cNvPr id="8" name="テキスト ボックス 7">
            <a:extLst>
              <a:ext uri="{FF2B5EF4-FFF2-40B4-BE49-F238E27FC236}">
                <a16:creationId xmlns:a16="http://schemas.microsoft.com/office/drawing/2014/main" id="{A79F1506-1BC1-4F85-BCE5-A22764F3B6B8}"/>
              </a:ext>
            </a:extLst>
          </p:cNvPr>
          <p:cNvSpPr txBox="1"/>
          <p:nvPr/>
        </p:nvSpPr>
        <p:spPr>
          <a:xfrm>
            <a:off x="1191803" y="1814130"/>
            <a:ext cx="9935111" cy="4401205"/>
          </a:xfrm>
          <a:prstGeom prst="rect">
            <a:avLst/>
          </a:prstGeom>
          <a:noFill/>
        </p:spPr>
        <p:txBody>
          <a:bodyPr wrap="square">
            <a:spAutoFit/>
          </a:bodyPr>
          <a:lstStyle/>
          <a:p>
            <a:r>
              <a:rPr lang="ja-JP" altLang="en-US" sz="2000" b="0" i="0" dirty="0">
                <a:solidFill>
                  <a:srgbClr val="1D1C1D"/>
                </a:solidFill>
                <a:effectLst/>
                <a:latin typeface="NotoSansJP"/>
              </a:rPr>
              <a:t>開発演習で学んだことは、報告・連絡・相談の大切さを学びました。</a:t>
            </a:r>
            <a:br>
              <a:rPr lang="ja-JP" altLang="en-US" sz="2000" dirty="0"/>
            </a:br>
            <a:r>
              <a:rPr lang="ja-JP" altLang="en-US" sz="2000" b="0" i="0" dirty="0">
                <a:solidFill>
                  <a:srgbClr val="1D1C1D"/>
                </a:solidFill>
                <a:effectLst/>
                <a:latin typeface="NotoSansJP"/>
              </a:rPr>
              <a:t>私たちのグループは報告、連絡が少なかったために、同じタイミングに同じファイルを扱い</a:t>
            </a:r>
            <a:r>
              <a:rPr lang="en-US" altLang="ja-JP" sz="2000" b="0" i="0" dirty="0" err="1">
                <a:solidFill>
                  <a:srgbClr val="1D1C1D"/>
                </a:solidFill>
                <a:effectLst/>
                <a:latin typeface="NotoSansJP"/>
              </a:rPr>
              <a:t>gitHub</a:t>
            </a:r>
            <a:r>
              <a:rPr lang="ja-JP" altLang="en-US" sz="2000" b="0" i="0" dirty="0">
                <a:solidFill>
                  <a:srgbClr val="1D1C1D"/>
                </a:solidFill>
                <a:effectLst/>
                <a:latin typeface="NotoSansJP"/>
              </a:rPr>
              <a:t>の衝突を起こしてしまいました。</a:t>
            </a:r>
            <a:endParaRPr lang="en-US" altLang="ja-JP" sz="2000" b="0" i="0" dirty="0">
              <a:solidFill>
                <a:srgbClr val="1D1C1D"/>
              </a:solidFill>
              <a:effectLst/>
              <a:latin typeface="NotoSansJP"/>
            </a:endParaRPr>
          </a:p>
          <a:p>
            <a:br>
              <a:rPr lang="ja-JP" altLang="en-US" sz="2000" dirty="0"/>
            </a:br>
            <a:r>
              <a:rPr lang="ja-JP" altLang="en-US" sz="2000" b="0" i="0" dirty="0">
                <a:solidFill>
                  <a:srgbClr val="1D1C1D"/>
                </a:solidFill>
                <a:effectLst/>
                <a:latin typeface="NotoSansJP"/>
              </a:rPr>
              <a:t>それを機に、チームで</a:t>
            </a:r>
            <a:r>
              <a:rPr lang="en-US" altLang="ja-JP" sz="2000" b="0" i="0" dirty="0" err="1">
                <a:solidFill>
                  <a:srgbClr val="1D1C1D"/>
                </a:solidFill>
                <a:effectLst/>
                <a:latin typeface="NotoSansJP"/>
              </a:rPr>
              <a:t>gitHub</a:t>
            </a:r>
            <a:r>
              <a:rPr lang="ja-JP" altLang="en-US" sz="2000" b="0" i="0" dirty="0">
                <a:solidFill>
                  <a:srgbClr val="1D1C1D"/>
                </a:solidFill>
                <a:effectLst/>
                <a:latin typeface="NotoSansJP"/>
              </a:rPr>
              <a:t>を触る際のルールを改めました。例えば、コードの修正などをするときは</a:t>
            </a:r>
            <a:r>
              <a:rPr lang="en-US" altLang="ja-JP" sz="2000" b="0" i="0" dirty="0">
                <a:solidFill>
                  <a:srgbClr val="1D1C1D"/>
                </a:solidFill>
                <a:effectLst/>
                <a:latin typeface="NotoSansJP"/>
              </a:rPr>
              <a:t>slack</a:t>
            </a:r>
            <a:r>
              <a:rPr lang="ja-JP" altLang="en-US" sz="2000" b="0" i="0" dirty="0">
                <a:solidFill>
                  <a:srgbClr val="1D1C1D"/>
                </a:solidFill>
                <a:effectLst/>
                <a:latin typeface="NotoSansJP"/>
              </a:rPr>
              <a:t>で連絡したり、</a:t>
            </a:r>
            <a:r>
              <a:rPr lang="en-US" altLang="ja-JP" sz="2000" b="0" i="0" dirty="0">
                <a:solidFill>
                  <a:srgbClr val="1D1C1D"/>
                </a:solidFill>
                <a:effectLst/>
                <a:latin typeface="NotoSansJP"/>
              </a:rPr>
              <a:t>zoom</a:t>
            </a:r>
            <a:r>
              <a:rPr lang="ja-JP" altLang="en-US" sz="2000" b="0" i="0" dirty="0">
                <a:solidFill>
                  <a:srgbClr val="1D1C1D"/>
                </a:solidFill>
                <a:effectLst/>
                <a:latin typeface="NotoSansJP"/>
              </a:rPr>
              <a:t>声に出して報告すること、</a:t>
            </a:r>
            <a:r>
              <a:rPr lang="en-US" altLang="ja-JP" sz="2000" b="0" i="0" dirty="0" err="1">
                <a:solidFill>
                  <a:srgbClr val="1D1C1D"/>
                </a:solidFill>
                <a:effectLst/>
                <a:latin typeface="NotoSansJP"/>
              </a:rPr>
              <a:t>gitHub</a:t>
            </a:r>
            <a:r>
              <a:rPr lang="ja-JP" altLang="en-US" sz="2000" b="0" i="0" dirty="0">
                <a:solidFill>
                  <a:srgbClr val="1D1C1D"/>
                </a:solidFill>
                <a:effectLst/>
                <a:latin typeface="NotoSansJP"/>
              </a:rPr>
              <a:t>のエラーが出たら</a:t>
            </a:r>
            <a:r>
              <a:rPr lang="en-US" altLang="ja-JP" sz="2000" b="0" i="0" dirty="0">
                <a:solidFill>
                  <a:srgbClr val="1D1C1D"/>
                </a:solidFill>
                <a:effectLst/>
                <a:latin typeface="NotoSansJP"/>
              </a:rPr>
              <a:t>1</a:t>
            </a:r>
            <a:r>
              <a:rPr lang="ja-JP" altLang="en-US" sz="2000" b="0" i="0" dirty="0">
                <a:solidFill>
                  <a:srgbClr val="1D1C1D"/>
                </a:solidFill>
                <a:effectLst/>
                <a:latin typeface="NotoSansJP"/>
              </a:rPr>
              <a:t>人で解決しようとせずにチームで解決することなど、報告・連絡・相談を徹底することで再発防止に努めました。</a:t>
            </a:r>
            <a:endParaRPr lang="en-US" altLang="ja-JP" sz="2000" b="0" i="0" dirty="0">
              <a:solidFill>
                <a:srgbClr val="1D1C1D"/>
              </a:solidFill>
              <a:effectLst/>
              <a:latin typeface="NotoSansJP"/>
            </a:endParaRPr>
          </a:p>
          <a:p>
            <a:br>
              <a:rPr lang="ja-JP" altLang="en-US" sz="2000" dirty="0"/>
            </a:br>
            <a:r>
              <a:rPr lang="ja-JP" altLang="en-US" sz="2000" b="0" i="0" dirty="0">
                <a:solidFill>
                  <a:srgbClr val="1D1C1D"/>
                </a:solidFill>
                <a:effectLst/>
                <a:latin typeface="NotoSansJP"/>
              </a:rPr>
              <a:t>どんな些細なことでも報告、連絡をする。少しでも不安に感じたら相談することでチームとしての認識の一致やミスの減少、</a:t>
            </a:r>
            <a:r>
              <a:rPr lang="en-US" altLang="ja-JP" sz="2000" b="0" i="0" dirty="0" err="1">
                <a:solidFill>
                  <a:srgbClr val="1D1C1D"/>
                </a:solidFill>
                <a:effectLst/>
                <a:latin typeface="NotoSansJP"/>
              </a:rPr>
              <a:t>gitHub</a:t>
            </a:r>
            <a:r>
              <a:rPr lang="ja-JP" altLang="en-US" sz="2000" b="0" i="0" dirty="0">
                <a:solidFill>
                  <a:srgbClr val="1D1C1D"/>
                </a:solidFill>
                <a:effectLst/>
                <a:latin typeface="NotoSansJP"/>
              </a:rPr>
              <a:t>の衝突を回避することができました。</a:t>
            </a:r>
            <a:endParaRPr lang="en-US" altLang="ja-JP" sz="2000" b="0" i="0" dirty="0">
              <a:solidFill>
                <a:srgbClr val="1D1C1D"/>
              </a:solidFill>
              <a:effectLst/>
              <a:latin typeface="NotoSansJP"/>
            </a:endParaRPr>
          </a:p>
          <a:p>
            <a:br>
              <a:rPr lang="ja-JP" altLang="en-US" sz="2000" dirty="0"/>
            </a:br>
            <a:r>
              <a:rPr lang="ja-JP" altLang="en-US" sz="2000" b="0" i="0" dirty="0">
                <a:solidFill>
                  <a:srgbClr val="1D1C1D"/>
                </a:solidFill>
                <a:effectLst/>
                <a:latin typeface="NotoSansJP"/>
              </a:rPr>
              <a:t>今回学んだことを活かし、業務におけるグループ開発の際にはミスをせず、効率的に開発を進めていけるように精進していきたいと思います。</a:t>
            </a:r>
            <a:endParaRPr lang="ja-JP" altLang="en-US" sz="2000" dirty="0"/>
          </a:p>
        </p:txBody>
      </p:sp>
    </p:spTree>
    <p:extLst>
      <p:ext uri="{BB962C8B-B14F-4D97-AF65-F5344CB8AC3E}">
        <p14:creationId xmlns:p14="http://schemas.microsoft.com/office/powerpoint/2010/main" val="795114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3" descr="鮮やかな色が飛び散ったベクター背景">
            <a:extLst>
              <a:ext uri="{FF2B5EF4-FFF2-40B4-BE49-F238E27FC236}">
                <a16:creationId xmlns:a16="http://schemas.microsoft.com/office/drawing/2014/main" id="{CB3899FA-9B31-FAE4-4682-B181B07B1804}"/>
              </a:ext>
            </a:extLst>
          </p:cNvPr>
          <p:cNvPicPr>
            <a:picLocks noChangeAspect="1"/>
          </p:cNvPicPr>
          <p:nvPr/>
        </p:nvPicPr>
        <p:blipFill rotWithShape="1">
          <a:blip r:embed="rId2"/>
          <a:srcRect t="17279"/>
          <a:stretch/>
        </p:blipFill>
        <p:spPr>
          <a:xfrm>
            <a:off x="20" y="10"/>
            <a:ext cx="12191979" cy="6857989"/>
          </a:xfrm>
          <a:prstGeom prst="rect">
            <a:avLst/>
          </a:prstGeom>
        </p:spPr>
      </p:pic>
      <p:sp>
        <p:nvSpPr>
          <p:cNvPr id="7" name="正方形/長方形 6">
            <a:extLst>
              <a:ext uri="{FF2B5EF4-FFF2-40B4-BE49-F238E27FC236}">
                <a16:creationId xmlns:a16="http://schemas.microsoft.com/office/drawing/2014/main" id="{FB5796B3-98FD-4C98-8B8E-D70D66033897}"/>
              </a:ext>
            </a:extLst>
          </p:cNvPr>
          <p:cNvSpPr/>
          <p:nvPr/>
        </p:nvSpPr>
        <p:spPr>
          <a:xfrm>
            <a:off x="576262" y="428626"/>
            <a:ext cx="11039475" cy="59817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3" name="タイトル 2">
            <a:extLst>
              <a:ext uri="{FF2B5EF4-FFF2-40B4-BE49-F238E27FC236}">
                <a16:creationId xmlns:a16="http://schemas.microsoft.com/office/drawing/2014/main" id="{C8E3E822-E90E-4F81-BD82-2F9D1A26F91D}"/>
              </a:ext>
            </a:extLst>
          </p:cNvPr>
          <p:cNvSpPr>
            <a:spLocks noGrp="1"/>
          </p:cNvSpPr>
          <p:nvPr>
            <p:ph type="title"/>
          </p:nvPr>
        </p:nvSpPr>
        <p:spPr>
          <a:xfrm>
            <a:off x="839486" y="578350"/>
            <a:ext cx="10427840" cy="1086056"/>
          </a:xfrm>
        </p:spPr>
        <p:txBody>
          <a:bodyPr>
            <a:normAutofit/>
          </a:bodyPr>
          <a:lstStyle/>
          <a:p>
            <a:pPr algn="ctr"/>
            <a:r>
              <a:rPr lang="ja-JP" altLang="en-US" sz="4800" spc="50" dirty="0">
                <a:ln w="0">
                  <a:solidFill>
                    <a:schemeClr val="accent5">
                      <a:lumMod val="75000"/>
                    </a:schemeClr>
                  </a:solidFill>
                </a:ln>
                <a:solidFill>
                  <a:schemeClr val="accent5">
                    <a:lumMod val="75000"/>
                  </a:schemeClr>
                </a:solidFill>
                <a:effectLst>
                  <a:innerShdw blurRad="63500" dist="50800" dir="13500000">
                    <a:srgbClr val="000000">
                      <a:alpha val="50000"/>
                    </a:srgbClr>
                  </a:innerShdw>
                </a:effectLst>
                <a:latin typeface="Arial" panose="020B0604020202020204" pitchFamily="34" charset="0"/>
              </a:rPr>
              <a:t>開発演習で学んだこと（個人）</a:t>
            </a:r>
          </a:p>
        </p:txBody>
      </p:sp>
      <p:sp>
        <p:nvSpPr>
          <p:cNvPr id="2" name="四角形: 角を丸くする 1">
            <a:extLst>
              <a:ext uri="{FF2B5EF4-FFF2-40B4-BE49-F238E27FC236}">
                <a16:creationId xmlns:a16="http://schemas.microsoft.com/office/drawing/2014/main" id="{38C5330B-AFF9-4EF5-BF31-B1DA90912DB8}"/>
              </a:ext>
            </a:extLst>
          </p:cNvPr>
          <p:cNvSpPr/>
          <p:nvPr/>
        </p:nvSpPr>
        <p:spPr>
          <a:xfrm>
            <a:off x="695647" y="1927353"/>
            <a:ext cx="3411500" cy="198517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solidFill>
                  <a:schemeClr val="accent5">
                    <a:lumMod val="50000"/>
                  </a:schemeClr>
                </a:solidFill>
                <a:latin typeface="Meiryo UI" panose="020B0604030504040204" pitchFamily="50" charset="-128"/>
                <a:ea typeface="Meiryo UI" panose="020B0604030504040204" pitchFamily="50" charset="-128"/>
              </a:rPr>
              <a:t>飯島</a:t>
            </a:r>
          </a:p>
        </p:txBody>
      </p:sp>
      <p:sp>
        <p:nvSpPr>
          <p:cNvPr id="9" name="四角形: 角を丸くする 8">
            <a:extLst>
              <a:ext uri="{FF2B5EF4-FFF2-40B4-BE49-F238E27FC236}">
                <a16:creationId xmlns:a16="http://schemas.microsoft.com/office/drawing/2014/main" id="{1C6267DA-EC27-47C4-BF58-ADBCC81E9CE4}"/>
              </a:ext>
            </a:extLst>
          </p:cNvPr>
          <p:cNvSpPr/>
          <p:nvPr/>
        </p:nvSpPr>
        <p:spPr>
          <a:xfrm>
            <a:off x="8085281" y="1900718"/>
            <a:ext cx="3411500" cy="1960437"/>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solidFill>
                  <a:schemeClr val="accent5">
                    <a:lumMod val="50000"/>
                  </a:schemeClr>
                </a:solidFill>
                <a:latin typeface="Meiryo UI" panose="020B0604030504040204" pitchFamily="50" charset="-128"/>
                <a:ea typeface="Meiryo UI" panose="020B0604030504040204" pitchFamily="50" charset="-128"/>
              </a:rPr>
              <a:t>小黒</a:t>
            </a:r>
          </a:p>
        </p:txBody>
      </p:sp>
      <p:sp>
        <p:nvSpPr>
          <p:cNvPr id="10" name="四角形: 角を丸くする 9">
            <a:extLst>
              <a:ext uri="{FF2B5EF4-FFF2-40B4-BE49-F238E27FC236}">
                <a16:creationId xmlns:a16="http://schemas.microsoft.com/office/drawing/2014/main" id="{B9FDA66F-92C2-4003-905B-7B216A034164}"/>
              </a:ext>
            </a:extLst>
          </p:cNvPr>
          <p:cNvSpPr/>
          <p:nvPr/>
        </p:nvSpPr>
        <p:spPr>
          <a:xfrm>
            <a:off x="4390464" y="1925174"/>
            <a:ext cx="3411500" cy="1960437"/>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solidFill>
                  <a:schemeClr val="accent5">
                    <a:lumMod val="50000"/>
                  </a:schemeClr>
                </a:solidFill>
                <a:latin typeface="Meiryo UI" panose="020B0604030504040204" pitchFamily="50" charset="-128"/>
                <a:ea typeface="Meiryo UI" panose="020B0604030504040204" pitchFamily="50" charset="-128"/>
              </a:rPr>
              <a:t>池田</a:t>
            </a:r>
          </a:p>
        </p:txBody>
      </p:sp>
      <p:sp>
        <p:nvSpPr>
          <p:cNvPr id="11" name="四角形: 角を丸くする 10">
            <a:extLst>
              <a:ext uri="{FF2B5EF4-FFF2-40B4-BE49-F238E27FC236}">
                <a16:creationId xmlns:a16="http://schemas.microsoft.com/office/drawing/2014/main" id="{2B32EFC4-CED8-49D6-BE34-354A866F62ED}"/>
              </a:ext>
            </a:extLst>
          </p:cNvPr>
          <p:cNvSpPr/>
          <p:nvPr/>
        </p:nvSpPr>
        <p:spPr>
          <a:xfrm>
            <a:off x="709801" y="4214332"/>
            <a:ext cx="3411500" cy="196043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solidFill>
                  <a:schemeClr val="accent5">
                    <a:lumMod val="50000"/>
                  </a:schemeClr>
                </a:solidFill>
                <a:latin typeface="Meiryo UI" panose="020B0604030504040204" pitchFamily="50" charset="-128"/>
                <a:ea typeface="Meiryo UI" panose="020B0604030504040204" pitchFamily="50" charset="-128"/>
              </a:rPr>
              <a:t>冨樫</a:t>
            </a:r>
          </a:p>
        </p:txBody>
      </p:sp>
      <p:sp>
        <p:nvSpPr>
          <p:cNvPr id="12" name="四角形: 角を丸くする 11">
            <a:extLst>
              <a:ext uri="{FF2B5EF4-FFF2-40B4-BE49-F238E27FC236}">
                <a16:creationId xmlns:a16="http://schemas.microsoft.com/office/drawing/2014/main" id="{08E0AF76-D0B5-484C-B77B-432A5D5225FC}"/>
              </a:ext>
            </a:extLst>
          </p:cNvPr>
          <p:cNvSpPr/>
          <p:nvPr/>
        </p:nvSpPr>
        <p:spPr>
          <a:xfrm>
            <a:off x="8099435" y="4212351"/>
            <a:ext cx="3411500" cy="1937962"/>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solidFill>
                  <a:schemeClr val="accent5">
                    <a:lumMod val="50000"/>
                  </a:schemeClr>
                </a:solidFill>
                <a:latin typeface="Meiryo UI" panose="020B0604030504040204" pitchFamily="50" charset="-128"/>
                <a:ea typeface="Meiryo UI" panose="020B0604030504040204" pitchFamily="50" charset="-128"/>
              </a:rPr>
              <a:t>中村</a:t>
            </a:r>
          </a:p>
        </p:txBody>
      </p:sp>
      <p:sp>
        <p:nvSpPr>
          <p:cNvPr id="13" name="四角形: 角を丸くする 12">
            <a:extLst>
              <a:ext uri="{FF2B5EF4-FFF2-40B4-BE49-F238E27FC236}">
                <a16:creationId xmlns:a16="http://schemas.microsoft.com/office/drawing/2014/main" id="{16CFB2FE-F4A5-4ED8-A613-6AEDD8814370}"/>
              </a:ext>
            </a:extLst>
          </p:cNvPr>
          <p:cNvSpPr/>
          <p:nvPr/>
        </p:nvSpPr>
        <p:spPr>
          <a:xfrm>
            <a:off x="4404618" y="4214331"/>
            <a:ext cx="3411500" cy="1960437"/>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solidFill>
                  <a:schemeClr val="accent5">
                    <a:lumMod val="50000"/>
                  </a:schemeClr>
                </a:solidFill>
                <a:latin typeface="Meiryo UI" panose="020B0604030504040204" pitchFamily="50" charset="-128"/>
                <a:ea typeface="Meiryo UI" panose="020B0604030504040204" pitchFamily="50" charset="-128"/>
              </a:rPr>
              <a:t>塙</a:t>
            </a:r>
          </a:p>
        </p:txBody>
      </p:sp>
    </p:spTree>
    <p:extLst>
      <p:ext uri="{BB962C8B-B14F-4D97-AF65-F5344CB8AC3E}">
        <p14:creationId xmlns:p14="http://schemas.microsoft.com/office/powerpoint/2010/main" val="1171251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3" descr="鮮やかな色が飛び散ったベクター背景">
            <a:extLst>
              <a:ext uri="{FF2B5EF4-FFF2-40B4-BE49-F238E27FC236}">
                <a16:creationId xmlns:a16="http://schemas.microsoft.com/office/drawing/2014/main" id="{CB3899FA-9B31-FAE4-4682-B181B07B1804}"/>
              </a:ext>
            </a:extLst>
          </p:cNvPr>
          <p:cNvPicPr>
            <a:picLocks noChangeAspect="1"/>
          </p:cNvPicPr>
          <p:nvPr/>
        </p:nvPicPr>
        <p:blipFill rotWithShape="1">
          <a:blip r:embed="rId2"/>
          <a:srcRect t="17279"/>
          <a:stretch/>
        </p:blipFill>
        <p:spPr>
          <a:xfrm>
            <a:off x="20" y="10"/>
            <a:ext cx="12191979" cy="6857989"/>
          </a:xfrm>
          <a:prstGeom prst="rect">
            <a:avLst/>
          </a:prstGeom>
        </p:spPr>
      </p:pic>
      <p:sp>
        <p:nvSpPr>
          <p:cNvPr id="7" name="正方形/長方形 6">
            <a:extLst>
              <a:ext uri="{FF2B5EF4-FFF2-40B4-BE49-F238E27FC236}">
                <a16:creationId xmlns:a16="http://schemas.microsoft.com/office/drawing/2014/main" id="{FB5796B3-98FD-4C98-8B8E-D70D66033897}"/>
              </a:ext>
            </a:extLst>
          </p:cNvPr>
          <p:cNvSpPr/>
          <p:nvPr/>
        </p:nvSpPr>
        <p:spPr>
          <a:xfrm>
            <a:off x="576262" y="428626"/>
            <a:ext cx="11039475" cy="59817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3" name="タイトル 2">
            <a:extLst>
              <a:ext uri="{FF2B5EF4-FFF2-40B4-BE49-F238E27FC236}">
                <a16:creationId xmlns:a16="http://schemas.microsoft.com/office/drawing/2014/main" id="{C8E3E822-E90E-4F81-BD82-2F9D1A26F91D}"/>
              </a:ext>
            </a:extLst>
          </p:cNvPr>
          <p:cNvSpPr>
            <a:spLocks noGrp="1"/>
          </p:cNvSpPr>
          <p:nvPr>
            <p:ph type="title"/>
          </p:nvPr>
        </p:nvSpPr>
        <p:spPr>
          <a:xfrm>
            <a:off x="839486" y="578350"/>
            <a:ext cx="10427840" cy="1086056"/>
          </a:xfrm>
        </p:spPr>
        <p:txBody>
          <a:bodyPr>
            <a:normAutofit/>
          </a:bodyPr>
          <a:lstStyle/>
          <a:p>
            <a:pPr algn="ctr"/>
            <a:r>
              <a:rPr lang="ja-JP" altLang="en-US" sz="4800" spc="50" dirty="0">
                <a:ln w="0">
                  <a:solidFill>
                    <a:schemeClr val="accent5">
                      <a:lumMod val="75000"/>
                    </a:schemeClr>
                  </a:solidFill>
                </a:ln>
                <a:solidFill>
                  <a:schemeClr val="accent5">
                    <a:lumMod val="75000"/>
                  </a:schemeClr>
                </a:solidFill>
                <a:effectLst>
                  <a:innerShdw blurRad="63500" dist="50800" dir="13500000">
                    <a:srgbClr val="000000">
                      <a:alpha val="50000"/>
                    </a:srgbClr>
                  </a:innerShdw>
                </a:effectLst>
                <a:latin typeface="Arial" panose="020B0604020202020204" pitchFamily="34" charset="0"/>
              </a:rPr>
              <a:t>謝辞</a:t>
            </a:r>
            <a:endParaRPr lang="ja-JP" altLang="en-US" sz="4800" spc="50" dirty="0">
              <a:ln w="0">
                <a:solidFill>
                  <a:schemeClr val="accent5">
                    <a:lumMod val="75000"/>
                  </a:schemeClr>
                </a:solidFill>
              </a:ln>
              <a:solidFill>
                <a:schemeClr val="accent5">
                  <a:lumMod val="75000"/>
                </a:schemeClr>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372980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3" descr="鮮やかな色が飛び散ったベクター背景">
            <a:extLst>
              <a:ext uri="{FF2B5EF4-FFF2-40B4-BE49-F238E27FC236}">
                <a16:creationId xmlns:a16="http://schemas.microsoft.com/office/drawing/2014/main" id="{CB3899FA-9B31-FAE4-4682-B181B07B1804}"/>
              </a:ext>
            </a:extLst>
          </p:cNvPr>
          <p:cNvPicPr>
            <a:picLocks noChangeAspect="1"/>
          </p:cNvPicPr>
          <p:nvPr/>
        </p:nvPicPr>
        <p:blipFill rotWithShape="1">
          <a:blip r:embed="rId2"/>
          <a:srcRect t="17279"/>
          <a:stretch/>
        </p:blipFill>
        <p:spPr>
          <a:xfrm>
            <a:off x="-10256" y="10286"/>
            <a:ext cx="12191979" cy="6857989"/>
          </a:xfrm>
          <a:prstGeom prst="rect">
            <a:avLst/>
          </a:prstGeom>
        </p:spPr>
      </p:pic>
      <p:sp>
        <p:nvSpPr>
          <p:cNvPr id="5" name="楕円 4">
            <a:extLst>
              <a:ext uri="{FF2B5EF4-FFF2-40B4-BE49-F238E27FC236}">
                <a16:creationId xmlns:a16="http://schemas.microsoft.com/office/drawing/2014/main" id="{8BAF9142-FF5C-45DE-8EF0-7C6E67CCE038}"/>
              </a:ext>
            </a:extLst>
          </p:cNvPr>
          <p:cNvSpPr/>
          <p:nvPr/>
        </p:nvSpPr>
        <p:spPr>
          <a:xfrm>
            <a:off x="554806" y="441796"/>
            <a:ext cx="6120000" cy="61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000" dirty="0">
                <a:solidFill>
                  <a:schemeClr val="bg1"/>
                </a:solidFill>
                <a:latin typeface="Meiryo UI" panose="020B0604030504040204" pitchFamily="50" charset="-128"/>
                <a:ea typeface="Meiryo UI" panose="020B0604030504040204" pitchFamily="50" charset="-128"/>
              </a:rPr>
              <a:t>ご清聴</a:t>
            </a:r>
            <a:endParaRPr kumimoji="1" lang="en-US" altLang="ja-JP" sz="4000" dirty="0">
              <a:solidFill>
                <a:schemeClr val="bg1"/>
              </a:solidFill>
              <a:latin typeface="Meiryo UI" panose="020B0604030504040204" pitchFamily="50" charset="-128"/>
              <a:ea typeface="Meiryo UI" panose="020B0604030504040204" pitchFamily="50" charset="-128"/>
            </a:endParaRPr>
          </a:p>
          <a:p>
            <a:pPr algn="ctr"/>
            <a:r>
              <a:rPr kumimoji="1" lang="ja-JP" altLang="en-US" sz="4000" dirty="0">
                <a:solidFill>
                  <a:schemeClr val="bg1"/>
                </a:solidFill>
                <a:latin typeface="Meiryo UI" panose="020B0604030504040204" pitchFamily="50" charset="-128"/>
                <a:ea typeface="Meiryo UI" panose="020B0604030504040204" pitchFamily="50" charset="-128"/>
              </a:rPr>
              <a:t>ありがとうございました。</a:t>
            </a:r>
          </a:p>
        </p:txBody>
      </p:sp>
    </p:spTree>
    <p:extLst>
      <p:ext uri="{BB962C8B-B14F-4D97-AF65-F5344CB8AC3E}">
        <p14:creationId xmlns:p14="http://schemas.microsoft.com/office/powerpoint/2010/main" val="1605364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3" descr="鮮やかな色が飛び散ったベクター背景">
            <a:extLst>
              <a:ext uri="{FF2B5EF4-FFF2-40B4-BE49-F238E27FC236}">
                <a16:creationId xmlns:a16="http://schemas.microsoft.com/office/drawing/2014/main" id="{CB3899FA-9B31-FAE4-4682-B181B07B1804}"/>
              </a:ext>
            </a:extLst>
          </p:cNvPr>
          <p:cNvPicPr>
            <a:picLocks noChangeAspect="1"/>
          </p:cNvPicPr>
          <p:nvPr/>
        </p:nvPicPr>
        <p:blipFill rotWithShape="1">
          <a:blip r:embed="rId2"/>
          <a:srcRect t="17279"/>
          <a:stretch/>
        </p:blipFill>
        <p:spPr>
          <a:xfrm>
            <a:off x="20" y="10"/>
            <a:ext cx="12191979" cy="6857989"/>
          </a:xfrm>
          <a:prstGeom prst="rect">
            <a:avLst/>
          </a:prstGeom>
        </p:spPr>
      </p:pic>
      <p:sp>
        <p:nvSpPr>
          <p:cNvPr id="7" name="正方形/長方形 6">
            <a:extLst>
              <a:ext uri="{FF2B5EF4-FFF2-40B4-BE49-F238E27FC236}">
                <a16:creationId xmlns:a16="http://schemas.microsoft.com/office/drawing/2014/main" id="{FB5796B3-98FD-4C98-8B8E-D70D66033897}"/>
              </a:ext>
            </a:extLst>
          </p:cNvPr>
          <p:cNvSpPr/>
          <p:nvPr/>
        </p:nvSpPr>
        <p:spPr>
          <a:xfrm>
            <a:off x="576262" y="428626"/>
            <a:ext cx="11039475" cy="59817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8" name="タイトル 1">
            <a:extLst>
              <a:ext uri="{FF2B5EF4-FFF2-40B4-BE49-F238E27FC236}">
                <a16:creationId xmlns:a16="http://schemas.microsoft.com/office/drawing/2014/main" id="{A36B84CA-9192-48D9-A8CA-48CFE2D6B606}"/>
              </a:ext>
            </a:extLst>
          </p:cNvPr>
          <p:cNvSpPr>
            <a:spLocks noGrp="1"/>
          </p:cNvSpPr>
          <p:nvPr>
            <p:ph type="title"/>
          </p:nvPr>
        </p:nvSpPr>
        <p:spPr>
          <a:xfrm>
            <a:off x="1066800" y="1500288"/>
            <a:ext cx="10058400" cy="565265"/>
          </a:xfrm>
        </p:spPr>
        <p:txBody>
          <a:bodyPr rtlCol="0">
            <a:normAutofit fontScale="90000"/>
          </a:bodyPr>
          <a:lstStyle/>
          <a:p>
            <a:pPr rtl="0"/>
            <a:r>
              <a:rPr lang="ja-JP" altLang="en-US" dirty="0">
                <a:ln>
                  <a:solidFill>
                    <a:schemeClr val="accent5">
                      <a:lumMod val="75000"/>
                    </a:schemeClr>
                  </a:solidFill>
                </a:ln>
                <a:solidFill>
                  <a:schemeClr val="accent5">
                    <a:lumMod val="75000"/>
                  </a:schemeClr>
                </a:solidFill>
                <a:latin typeface="Meiryo UI" panose="020B0604030504040204" pitchFamily="50" charset="-128"/>
                <a:ea typeface="Meiryo UI" panose="020B0604030504040204" pitchFamily="50" charset="-128"/>
              </a:rPr>
              <a:t>「かけいぼっち」の概要</a:t>
            </a:r>
          </a:p>
        </p:txBody>
      </p:sp>
      <p:sp>
        <p:nvSpPr>
          <p:cNvPr id="9" name="コンテンツ プレースホルダー 2">
            <a:extLst>
              <a:ext uri="{FF2B5EF4-FFF2-40B4-BE49-F238E27FC236}">
                <a16:creationId xmlns:a16="http://schemas.microsoft.com/office/drawing/2014/main" id="{8EB6BDA4-D831-4847-AFA3-C57F9090FF8D}"/>
              </a:ext>
            </a:extLst>
          </p:cNvPr>
          <p:cNvSpPr>
            <a:spLocks noGrp="1"/>
          </p:cNvSpPr>
          <p:nvPr>
            <p:ph idx="1"/>
          </p:nvPr>
        </p:nvSpPr>
        <p:spPr>
          <a:xfrm>
            <a:off x="955848" y="4319365"/>
            <a:ext cx="3258724" cy="1081094"/>
          </a:xfrm>
        </p:spPr>
        <p:txBody>
          <a:bodyPr vert="horz" lIns="91440" tIns="45720" rIns="91440" bIns="45720" rtlCol="0" anchor="t">
            <a:normAutofit/>
          </a:bodyPr>
          <a:lstStyle/>
          <a:p>
            <a:pPr marL="0" indent="0" algn="ctr" rtl="0">
              <a:buNone/>
            </a:pPr>
            <a:r>
              <a:rPr lang="ja-JP" altLang="en-US" dirty="0">
                <a:solidFill>
                  <a:schemeClr val="bg1"/>
                </a:solidFill>
                <a:latin typeface="Meiryo UI" panose="020B0604030504040204" pitchFamily="50" charset="-128"/>
                <a:ea typeface="Meiryo UI" panose="020B0604030504040204" pitchFamily="50" charset="-128"/>
              </a:rPr>
              <a:t>目標のもののために</a:t>
            </a:r>
            <a:endParaRPr lang="en-US" altLang="ja-JP" dirty="0">
              <a:solidFill>
                <a:schemeClr val="bg1"/>
              </a:solidFill>
              <a:latin typeface="Meiryo UI" panose="020B0604030504040204" pitchFamily="50" charset="-128"/>
              <a:ea typeface="Meiryo UI" panose="020B0604030504040204" pitchFamily="50" charset="-128"/>
            </a:endParaRPr>
          </a:p>
          <a:p>
            <a:pPr marL="0" indent="0" algn="ctr" rtl="0">
              <a:buNone/>
            </a:pPr>
            <a:r>
              <a:rPr lang="ja-JP" altLang="en-US" u="sng" dirty="0">
                <a:solidFill>
                  <a:schemeClr val="bg1"/>
                </a:solidFill>
                <a:latin typeface="Meiryo UI" panose="020B0604030504040204" pitchFamily="50" charset="-128"/>
                <a:ea typeface="Meiryo UI" panose="020B0604030504040204" pitchFamily="50" charset="-128"/>
              </a:rPr>
              <a:t>貯金することが目的</a:t>
            </a:r>
            <a:endParaRPr lang="en-US" altLang="ja-JP" dirty="0">
              <a:solidFill>
                <a:schemeClr val="bg1"/>
              </a:solidFill>
              <a:latin typeface="Meiryo UI" panose="020B0604030504040204" pitchFamily="50" charset="-128"/>
              <a:ea typeface="Meiryo UI" panose="020B0604030504040204" pitchFamily="50" charset="-128"/>
            </a:endParaRPr>
          </a:p>
        </p:txBody>
      </p:sp>
      <p:sp>
        <p:nvSpPr>
          <p:cNvPr id="10" name="コンテンツ プレースホルダー 12">
            <a:extLst>
              <a:ext uri="{FF2B5EF4-FFF2-40B4-BE49-F238E27FC236}">
                <a16:creationId xmlns:a16="http://schemas.microsoft.com/office/drawing/2014/main" id="{442F7E16-4374-45C2-B350-4FC1F4E5DBF6}"/>
              </a:ext>
            </a:extLst>
          </p:cNvPr>
          <p:cNvSpPr txBox="1">
            <a:spLocks/>
          </p:cNvSpPr>
          <p:nvPr/>
        </p:nvSpPr>
        <p:spPr>
          <a:xfrm>
            <a:off x="4466638" y="4287591"/>
            <a:ext cx="3258724" cy="1222692"/>
          </a:xfrm>
          <a:prstGeom prst="rect">
            <a:avLst/>
          </a:prstGeom>
        </p:spPr>
        <p:txBody>
          <a:bodyPr rtlCol="0">
            <a:no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0" lang="ja-JP" altLang="en-US" u="sng" dirty="0">
                <a:solidFill>
                  <a:schemeClr val="bg1"/>
                </a:solidFill>
                <a:latin typeface="Meiryo UI" panose="020B0604030504040204" pitchFamily="50" charset="-128"/>
                <a:ea typeface="Meiryo UI" panose="020B0604030504040204" pitchFamily="50" charset="-128"/>
              </a:rPr>
              <a:t>毎日続けて記録して</a:t>
            </a:r>
            <a:endParaRPr kumimoji="0" lang="en-US" altLang="ja-JP" u="sng" dirty="0">
              <a:solidFill>
                <a:schemeClr val="bg1"/>
              </a:solidFill>
              <a:latin typeface="Meiryo UI" panose="020B0604030504040204" pitchFamily="50" charset="-128"/>
              <a:ea typeface="Meiryo UI" panose="020B0604030504040204" pitchFamily="50" charset="-128"/>
            </a:endParaRPr>
          </a:p>
          <a:p>
            <a:pPr marL="0" indent="0" algn="ctr">
              <a:buNone/>
            </a:pPr>
            <a:r>
              <a:rPr kumimoji="0" lang="ja-JP" altLang="en-US" u="sng" dirty="0">
                <a:solidFill>
                  <a:schemeClr val="bg1"/>
                </a:solidFill>
                <a:latin typeface="Meiryo UI" panose="020B0604030504040204" pitchFamily="50" charset="-128"/>
                <a:ea typeface="Meiryo UI" panose="020B0604030504040204" pitchFamily="50" charset="-128"/>
              </a:rPr>
              <a:t>もらうことが目的</a:t>
            </a:r>
            <a:endParaRPr kumimoji="0" lang="ja-JP" altLang="en-US" dirty="0">
              <a:solidFill>
                <a:schemeClr val="bg1"/>
              </a:solidFill>
              <a:latin typeface="Meiryo UI" panose="020B0604030504040204" pitchFamily="50" charset="-128"/>
              <a:ea typeface="Meiryo UI" panose="020B0604030504040204" pitchFamily="50" charset="-128"/>
            </a:endParaRPr>
          </a:p>
        </p:txBody>
      </p:sp>
      <p:pic>
        <p:nvPicPr>
          <p:cNvPr id="11" name="グラフィックス 10" descr="豚の貯金箱 枠線">
            <a:extLst>
              <a:ext uri="{FF2B5EF4-FFF2-40B4-BE49-F238E27FC236}">
                <a16:creationId xmlns:a16="http://schemas.microsoft.com/office/drawing/2014/main" id="{49F1D8E9-1FC8-4EDC-ADC8-6278F97805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78696" y="2840255"/>
            <a:ext cx="1210857" cy="1210857"/>
          </a:xfrm>
          <a:prstGeom prst="rect">
            <a:avLst/>
          </a:prstGeom>
        </p:spPr>
      </p:pic>
      <p:pic>
        <p:nvPicPr>
          <p:cNvPr id="12" name="グラフィックス 11" descr="ゲーム コントローラー 枠線">
            <a:extLst>
              <a:ext uri="{FF2B5EF4-FFF2-40B4-BE49-F238E27FC236}">
                <a16:creationId xmlns:a16="http://schemas.microsoft.com/office/drawing/2014/main" id="{083E9039-FE8F-4501-B1DE-27140C3457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1320" y="2896895"/>
            <a:ext cx="1097577" cy="1097577"/>
          </a:xfrm>
          <a:prstGeom prst="rect">
            <a:avLst/>
          </a:prstGeom>
        </p:spPr>
      </p:pic>
      <p:sp>
        <p:nvSpPr>
          <p:cNvPr id="13" name="テキスト ボックス 12">
            <a:extLst>
              <a:ext uri="{FF2B5EF4-FFF2-40B4-BE49-F238E27FC236}">
                <a16:creationId xmlns:a16="http://schemas.microsoft.com/office/drawing/2014/main" id="{026443BE-680E-4C0A-BD82-23D26496EEED}"/>
              </a:ext>
            </a:extLst>
          </p:cNvPr>
          <p:cNvSpPr txBox="1"/>
          <p:nvPr/>
        </p:nvSpPr>
        <p:spPr>
          <a:xfrm>
            <a:off x="1788540" y="2350190"/>
            <a:ext cx="1484718" cy="369332"/>
          </a:xfrm>
          <a:prstGeom prst="rect">
            <a:avLst/>
          </a:prstGeom>
          <a:noFill/>
        </p:spPr>
        <p:txBody>
          <a:bodyPr wrap="square" rtlCol="0">
            <a:spAutoFit/>
          </a:bodyPr>
          <a:lstStyle/>
          <a:p>
            <a:pPr algn="ctr"/>
            <a:r>
              <a:rPr kumimoji="1" lang="ja-JP" altLang="en-US" b="1" dirty="0">
                <a:solidFill>
                  <a:schemeClr val="bg1"/>
                </a:solidFill>
                <a:latin typeface="Meiryo UI" panose="020B0604030504040204" pitchFamily="50" charset="-128"/>
                <a:ea typeface="Meiryo UI" panose="020B0604030504040204" pitchFamily="50" charset="-128"/>
              </a:rPr>
              <a:t>家計簿機能</a:t>
            </a:r>
          </a:p>
        </p:txBody>
      </p:sp>
      <p:sp>
        <p:nvSpPr>
          <p:cNvPr id="15" name="テキスト ボックス 14">
            <a:extLst>
              <a:ext uri="{FF2B5EF4-FFF2-40B4-BE49-F238E27FC236}">
                <a16:creationId xmlns:a16="http://schemas.microsoft.com/office/drawing/2014/main" id="{0027F138-AE23-4021-90FD-00EEF0EC15F4}"/>
              </a:ext>
            </a:extLst>
          </p:cNvPr>
          <p:cNvSpPr txBox="1"/>
          <p:nvPr/>
        </p:nvSpPr>
        <p:spPr>
          <a:xfrm>
            <a:off x="4854703" y="2350190"/>
            <a:ext cx="2290810" cy="369332"/>
          </a:xfrm>
          <a:prstGeom prst="rect">
            <a:avLst/>
          </a:prstGeom>
          <a:noFill/>
        </p:spPr>
        <p:txBody>
          <a:bodyPr wrap="square" rtlCol="0">
            <a:spAutoFit/>
          </a:bodyPr>
          <a:lstStyle/>
          <a:p>
            <a:pPr algn="ctr"/>
            <a:r>
              <a:rPr kumimoji="1" lang="ja-JP" altLang="en-US" b="1" dirty="0">
                <a:solidFill>
                  <a:schemeClr val="bg1"/>
                </a:solidFill>
                <a:latin typeface="Meiryo UI" panose="020B0604030504040204" pitchFamily="50" charset="-128"/>
                <a:ea typeface="Meiryo UI" panose="020B0604030504040204" pitchFamily="50" charset="-128"/>
              </a:rPr>
              <a:t>育成ゲーム機能</a:t>
            </a:r>
          </a:p>
        </p:txBody>
      </p:sp>
      <p:pic>
        <p:nvPicPr>
          <p:cNvPr id="16" name="グラフィックス 15" descr="追加 単色塗りつぶし">
            <a:extLst>
              <a:ext uri="{FF2B5EF4-FFF2-40B4-BE49-F238E27FC236}">
                <a16:creationId xmlns:a16="http://schemas.microsoft.com/office/drawing/2014/main" id="{7CB7EAD9-00B8-4674-B54F-58E54B7FBB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8889569">
            <a:off x="3832346" y="3128339"/>
            <a:ext cx="764452" cy="764452"/>
          </a:xfrm>
          <a:prstGeom prst="rect">
            <a:avLst/>
          </a:prstGeom>
        </p:spPr>
      </p:pic>
      <p:pic>
        <p:nvPicPr>
          <p:cNvPr id="17" name="グラフィックス 16" descr="追加 単色塗りつぶし">
            <a:extLst>
              <a:ext uri="{FF2B5EF4-FFF2-40B4-BE49-F238E27FC236}">
                <a16:creationId xmlns:a16="http://schemas.microsoft.com/office/drawing/2014/main" id="{2A174789-41D8-4101-88F7-D7147B63E3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8889569">
            <a:off x="7595204" y="3128339"/>
            <a:ext cx="764452" cy="764452"/>
          </a:xfrm>
          <a:prstGeom prst="rect">
            <a:avLst/>
          </a:prstGeom>
        </p:spPr>
      </p:pic>
      <p:sp>
        <p:nvSpPr>
          <p:cNvPr id="18" name="コンテンツ プレースホルダー 12">
            <a:extLst>
              <a:ext uri="{FF2B5EF4-FFF2-40B4-BE49-F238E27FC236}">
                <a16:creationId xmlns:a16="http://schemas.microsoft.com/office/drawing/2014/main" id="{D23762F4-DF75-48BD-B29C-8248B122A51E}"/>
              </a:ext>
            </a:extLst>
          </p:cNvPr>
          <p:cNvSpPr txBox="1">
            <a:spLocks/>
          </p:cNvSpPr>
          <p:nvPr/>
        </p:nvSpPr>
        <p:spPr>
          <a:xfrm>
            <a:off x="8172897" y="4511328"/>
            <a:ext cx="3258724" cy="828939"/>
          </a:xfrm>
          <a:prstGeom prst="rect">
            <a:avLst/>
          </a:prstGeom>
        </p:spPr>
        <p:txBody>
          <a:bodyPr vert="horz" lIns="91440" tIns="45720" rIns="91440" bIns="45720" rtlCol="0">
            <a:noAutofit/>
          </a:bodyPr>
          <a:lstStyle>
            <a:lvl1pPr marL="0" indent="0" algn="ctr" defTabSz="914400" rtl="0" eaLnBrk="1" latinLnBrk="0" hangingPunct="1">
              <a:lnSpc>
                <a:spcPts val="2000"/>
              </a:lnSpc>
              <a:spcBef>
                <a:spcPts val="1000"/>
              </a:spcBef>
              <a:buFont typeface="Arial" panose="020B0604020202020204" pitchFamily="34" charset="0"/>
              <a:buNone/>
              <a:defRPr kumimoji="1" sz="1400" kern="1200">
                <a:solidFill>
                  <a:schemeClr val="tx1"/>
                </a:solidFill>
                <a:latin typeface="Meiryo UI" panose="020B0604030504040204" pitchFamily="50" charset="-128"/>
                <a:ea typeface="Meiryo UI" panose="020B0604030504040204" pitchFamily="50" charset="-128"/>
                <a:cs typeface="+mn-cs"/>
              </a:defRPr>
            </a:lvl1pPr>
            <a:lvl2pPr marL="4572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50000"/>
              </a:lnSpc>
            </a:pPr>
            <a:r>
              <a:rPr lang="ja-JP" altLang="en-US" sz="2000" u="sng" dirty="0">
                <a:solidFill>
                  <a:schemeClr val="bg1"/>
                </a:solidFill>
              </a:rPr>
              <a:t>承認欲求を満たすことが目的</a:t>
            </a:r>
            <a:endParaRPr lang="ja-JP" altLang="en-US" sz="2000" dirty="0">
              <a:solidFill>
                <a:schemeClr val="bg1"/>
              </a:solidFill>
            </a:endParaRPr>
          </a:p>
        </p:txBody>
      </p:sp>
      <p:sp>
        <p:nvSpPr>
          <p:cNvPr id="19" name="テキスト ボックス 18">
            <a:extLst>
              <a:ext uri="{FF2B5EF4-FFF2-40B4-BE49-F238E27FC236}">
                <a16:creationId xmlns:a16="http://schemas.microsoft.com/office/drawing/2014/main" id="{9CB23337-A2E4-46A1-992C-0C24DA649F58}"/>
              </a:ext>
            </a:extLst>
          </p:cNvPr>
          <p:cNvSpPr txBox="1"/>
          <p:nvPr/>
        </p:nvSpPr>
        <p:spPr>
          <a:xfrm>
            <a:off x="8656854" y="2385743"/>
            <a:ext cx="2290810" cy="369332"/>
          </a:xfrm>
          <a:prstGeom prst="rect">
            <a:avLst/>
          </a:prstGeom>
          <a:noFill/>
        </p:spPr>
        <p:txBody>
          <a:bodyPr wrap="square" rtlCol="0">
            <a:spAutoFit/>
          </a:bodyPr>
          <a:lstStyle/>
          <a:p>
            <a:pPr algn="ctr"/>
            <a:r>
              <a:rPr kumimoji="1" lang="ja-JP" altLang="en-US" b="1" dirty="0">
                <a:solidFill>
                  <a:schemeClr val="bg1"/>
                </a:solidFill>
                <a:latin typeface="Meiryo UI" panose="020B0604030504040204" pitchFamily="50" charset="-128"/>
                <a:ea typeface="Meiryo UI" panose="020B0604030504040204" pitchFamily="50" charset="-128"/>
              </a:rPr>
              <a:t>共有機能</a:t>
            </a:r>
          </a:p>
        </p:txBody>
      </p:sp>
      <p:pic>
        <p:nvPicPr>
          <p:cNvPr id="20" name="グラフィックス 19" descr="男性の集団 枠線">
            <a:extLst>
              <a:ext uri="{FF2B5EF4-FFF2-40B4-BE49-F238E27FC236}">
                <a16:creationId xmlns:a16="http://schemas.microsoft.com/office/drawing/2014/main" id="{A97B5471-B278-4BA7-BC1F-3C38860424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61713" y="2956000"/>
            <a:ext cx="1081093" cy="1081093"/>
          </a:xfrm>
          <a:prstGeom prst="rect">
            <a:avLst/>
          </a:prstGeom>
        </p:spPr>
      </p:pic>
    </p:spTree>
    <p:extLst>
      <p:ext uri="{BB962C8B-B14F-4D97-AF65-F5344CB8AC3E}">
        <p14:creationId xmlns:p14="http://schemas.microsoft.com/office/powerpoint/2010/main" val="367074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3" descr="鮮やかな色が飛び散ったベクター背景">
            <a:extLst>
              <a:ext uri="{FF2B5EF4-FFF2-40B4-BE49-F238E27FC236}">
                <a16:creationId xmlns:a16="http://schemas.microsoft.com/office/drawing/2014/main" id="{CB3899FA-9B31-FAE4-4682-B181B07B1804}"/>
              </a:ext>
            </a:extLst>
          </p:cNvPr>
          <p:cNvPicPr>
            <a:picLocks noChangeAspect="1"/>
          </p:cNvPicPr>
          <p:nvPr/>
        </p:nvPicPr>
        <p:blipFill rotWithShape="1">
          <a:blip r:embed="rId2"/>
          <a:srcRect t="17279"/>
          <a:stretch/>
        </p:blipFill>
        <p:spPr>
          <a:xfrm>
            <a:off x="20" y="10"/>
            <a:ext cx="12191979" cy="6857989"/>
          </a:xfrm>
          <a:prstGeom prst="rect">
            <a:avLst/>
          </a:prstGeom>
        </p:spPr>
      </p:pic>
      <p:sp>
        <p:nvSpPr>
          <p:cNvPr id="7" name="正方形/長方形 6">
            <a:extLst>
              <a:ext uri="{FF2B5EF4-FFF2-40B4-BE49-F238E27FC236}">
                <a16:creationId xmlns:a16="http://schemas.microsoft.com/office/drawing/2014/main" id="{FB5796B3-98FD-4C98-8B8E-D70D66033897}"/>
              </a:ext>
            </a:extLst>
          </p:cNvPr>
          <p:cNvSpPr/>
          <p:nvPr/>
        </p:nvSpPr>
        <p:spPr>
          <a:xfrm>
            <a:off x="576262" y="428626"/>
            <a:ext cx="11039475" cy="59817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31" name="四角形: 角を丸くする 30">
            <a:extLst>
              <a:ext uri="{FF2B5EF4-FFF2-40B4-BE49-F238E27FC236}">
                <a16:creationId xmlns:a16="http://schemas.microsoft.com/office/drawing/2014/main" id="{F70468BD-1F1F-4BCB-856B-6760DF926063}"/>
              </a:ext>
            </a:extLst>
          </p:cNvPr>
          <p:cNvSpPr/>
          <p:nvPr/>
        </p:nvSpPr>
        <p:spPr>
          <a:xfrm>
            <a:off x="4965843" y="3030875"/>
            <a:ext cx="2260314" cy="1476910"/>
          </a:xfrm>
          <a:prstGeom prst="roundRect">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bg1"/>
                </a:solidFill>
                <a:latin typeface="Meiryo UI" panose="020B0604030504040204" pitchFamily="50" charset="-128"/>
                <a:ea typeface="Meiryo UI" panose="020B0604030504040204" pitchFamily="50" charset="-128"/>
              </a:rPr>
              <a:t>家計簿</a:t>
            </a:r>
            <a:endParaRPr kumimoji="1" lang="en-US" altLang="ja-JP" sz="3200" dirty="0">
              <a:solidFill>
                <a:schemeClr val="bg1"/>
              </a:solidFill>
              <a:latin typeface="Meiryo UI" panose="020B0604030504040204" pitchFamily="50" charset="-128"/>
              <a:ea typeface="Meiryo UI" panose="020B0604030504040204" pitchFamily="50" charset="-128"/>
            </a:endParaRPr>
          </a:p>
        </p:txBody>
      </p:sp>
      <p:sp>
        <p:nvSpPr>
          <p:cNvPr id="32" name="四角形: 角を丸くする 31">
            <a:extLst>
              <a:ext uri="{FF2B5EF4-FFF2-40B4-BE49-F238E27FC236}">
                <a16:creationId xmlns:a16="http://schemas.microsoft.com/office/drawing/2014/main" id="{1F6D5C67-2E2C-4452-9585-64A5307999CF}"/>
              </a:ext>
            </a:extLst>
          </p:cNvPr>
          <p:cNvSpPr/>
          <p:nvPr/>
        </p:nvSpPr>
        <p:spPr>
          <a:xfrm>
            <a:off x="1614755" y="3030875"/>
            <a:ext cx="2260314" cy="1476910"/>
          </a:xfrm>
          <a:prstGeom prst="round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bg1"/>
                </a:solidFill>
                <a:latin typeface="Meiryo UI" panose="020B0604030504040204" pitchFamily="50" charset="-128"/>
                <a:ea typeface="Meiryo UI" panose="020B0604030504040204" pitchFamily="50" charset="-128"/>
              </a:rPr>
              <a:t>育成ゲーム</a:t>
            </a:r>
            <a:endParaRPr kumimoji="1" lang="en-US" altLang="ja-JP" sz="2800" dirty="0">
              <a:solidFill>
                <a:schemeClr val="bg1"/>
              </a:solidFill>
              <a:latin typeface="Meiryo UI" panose="020B0604030504040204" pitchFamily="50" charset="-128"/>
              <a:ea typeface="Meiryo UI" panose="020B0604030504040204" pitchFamily="50" charset="-128"/>
            </a:endParaRPr>
          </a:p>
        </p:txBody>
      </p:sp>
      <p:sp>
        <p:nvSpPr>
          <p:cNvPr id="33" name="四角形: 角を丸くする 32">
            <a:extLst>
              <a:ext uri="{FF2B5EF4-FFF2-40B4-BE49-F238E27FC236}">
                <a16:creationId xmlns:a16="http://schemas.microsoft.com/office/drawing/2014/main" id="{3AAD72DC-A826-4B2F-AFD6-0BBFB719BA50}"/>
              </a:ext>
            </a:extLst>
          </p:cNvPr>
          <p:cNvSpPr/>
          <p:nvPr/>
        </p:nvSpPr>
        <p:spPr>
          <a:xfrm>
            <a:off x="8316931" y="3030875"/>
            <a:ext cx="2260314" cy="1476910"/>
          </a:xfrm>
          <a:prstGeom prst="roundRect">
            <a:avLst/>
          </a:prstGeom>
          <a:solidFill>
            <a:schemeClr val="accent4">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bg1"/>
                </a:solidFill>
                <a:latin typeface="Meiryo UI" panose="020B0604030504040204" pitchFamily="50" charset="-128"/>
                <a:ea typeface="Meiryo UI" panose="020B0604030504040204" pitchFamily="50" charset="-128"/>
              </a:rPr>
              <a:t>共有</a:t>
            </a:r>
            <a:endParaRPr kumimoji="1" lang="en-US" altLang="ja-JP" sz="3200" dirty="0">
              <a:solidFill>
                <a:schemeClr val="bg1"/>
              </a:solidFill>
              <a:latin typeface="Meiryo UI" panose="020B0604030504040204" pitchFamily="50" charset="-128"/>
              <a:ea typeface="Meiryo UI" panose="020B0604030504040204" pitchFamily="50" charset="-128"/>
            </a:endParaRPr>
          </a:p>
        </p:txBody>
      </p:sp>
      <p:cxnSp>
        <p:nvCxnSpPr>
          <p:cNvPr id="34" name="直線矢印コネクタ 33">
            <a:extLst>
              <a:ext uri="{FF2B5EF4-FFF2-40B4-BE49-F238E27FC236}">
                <a16:creationId xmlns:a16="http://schemas.microsoft.com/office/drawing/2014/main" id="{BF65F90A-57A9-4A27-A632-AB284241D35B}"/>
              </a:ext>
            </a:extLst>
          </p:cNvPr>
          <p:cNvCxnSpPr/>
          <p:nvPr/>
        </p:nvCxnSpPr>
        <p:spPr>
          <a:xfrm>
            <a:off x="7494997" y="3779176"/>
            <a:ext cx="606176" cy="0"/>
          </a:xfrm>
          <a:prstGeom prst="straightConnector1">
            <a:avLst/>
          </a:prstGeom>
          <a:ln w="28575"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直線矢印コネクタ 34">
            <a:extLst>
              <a:ext uri="{FF2B5EF4-FFF2-40B4-BE49-F238E27FC236}">
                <a16:creationId xmlns:a16="http://schemas.microsoft.com/office/drawing/2014/main" id="{32CB91AE-B6E4-4FC2-8762-216F1BFB0623}"/>
              </a:ext>
            </a:extLst>
          </p:cNvPr>
          <p:cNvCxnSpPr>
            <a:cxnSpLocks/>
          </p:cNvCxnSpPr>
          <p:nvPr/>
        </p:nvCxnSpPr>
        <p:spPr>
          <a:xfrm flipH="1">
            <a:off x="4068568" y="3779176"/>
            <a:ext cx="606174" cy="0"/>
          </a:xfrm>
          <a:prstGeom prst="straightConnector1">
            <a:avLst/>
          </a:prstGeom>
          <a:ln w="28575"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テキスト ボックス 35">
            <a:extLst>
              <a:ext uri="{FF2B5EF4-FFF2-40B4-BE49-F238E27FC236}">
                <a16:creationId xmlns:a16="http://schemas.microsoft.com/office/drawing/2014/main" id="{DCC0D124-D504-4FAF-AEC9-DD9382DF3090}"/>
              </a:ext>
            </a:extLst>
          </p:cNvPr>
          <p:cNvSpPr txBox="1"/>
          <p:nvPr/>
        </p:nvSpPr>
        <p:spPr>
          <a:xfrm>
            <a:off x="3565135" y="2384545"/>
            <a:ext cx="1739758" cy="646330"/>
          </a:xfrm>
          <a:prstGeom prst="rect">
            <a:avLst/>
          </a:prstGeom>
          <a:noFill/>
        </p:spPr>
        <p:txBody>
          <a:bodyPr wrap="square" rtlCol="0">
            <a:spAutoFit/>
          </a:bodyPr>
          <a:lstStyle/>
          <a:p>
            <a:pPr algn="ctr"/>
            <a:r>
              <a:rPr kumimoji="1" lang="ja-JP" altLang="en-US" dirty="0">
                <a:solidFill>
                  <a:schemeClr val="bg1"/>
                </a:solidFill>
                <a:latin typeface="Meiryo UI" panose="020B0604030504040204" pitchFamily="50" charset="-128"/>
                <a:ea typeface="Meiryo UI" panose="020B0604030504040204" pitchFamily="50" charset="-128"/>
              </a:rPr>
              <a:t>ログイン時に</a:t>
            </a:r>
            <a:endParaRPr kumimoji="1" lang="en-US" altLang="ja-JP" dirty="0">
              <a:solidFill>
                <a:schemeClr val="bg1"/>
              </a:solidFill>
              <a:latin typeface="Meiryo UI" panose="020B0604030504040204" pitchFamily="50" charset="-128"/>
              <a:ea typeface="Meiryo UI" panose="020B0604030504040204" pitchFamily="50" charset="-128"/>
            </a:endParaRPr>
          </a:p>
          <a:p>
            <a:pPr algn="ctr"/>
            <a:r>
              <a:rPr kumimoji="1" lang="ja-JP" altLang="en-US" b="1" dirty="0">
                <a:solidFill>
                  <a:schemeClr val="bg1"/>
                </a:solidFill>
                <a:latin typeface="Meiryo UI" panose="020B0604030504040204" pitchFamily="50" charset="-128"/>
                <a:ea typeface="Meiryo UI" panose="020B0604030504040204" pitchFamily="50" charset="-128"/>
              </a:rPr>
              <a:t>ポイント</a:t>
            </a:r>
            <a:r>
              <a:rPr kumimoji="1" lang="ja-JP" altLang="en-US" dirty="0">
                <a:solidFill>
                  <a:schemeClr val="bg1"/>
                </a:solidFill>
                <a:latin typeface="Meiryo UI" panose="020B0604030504040204" pitchFamily="50" charset="-128"/>
                <a:ea typeface="Meiryo UI" panose="020B0604030504040204" pitchFamily="50" charset="-128"/>
              </a:rPr>
              <a:t>付与</a:t>
            </a:r>
          </a:p>
        </p:txBody>
      </p:sp>
      <p:sp>
        <p:nvSpPr>
          <p:cNvPr id="37" name="テキスト ボックス 36">
            <a:extLst>
              <a:ext uri="{FF2B5EF4-FFF2-40B4-BE49-F238E27FC236}">
                <a16:creationId xmlns:a16="http://schemas.microsoft.com/office/drawing/2014/main" id="{9C7FD43A-703A-42D8-9062-8B3BE8EDADE1}"/>
              </a:ext>
            </a:extLst>
          </p:cNvPr>
          <p:cNvSpPr txBox="1"/>
          <p:nvPr/>
        </p:nvSpPr>
        <p:spPr>
          <a:xfrm>
            <a:off x="1614755" y="4895634"/>
            <a:ext cx="2260314" cy="646331"/>
          </a:xfrm>
          <a:prstGeom prst="rect">
            <a:avLst/>
          </a:prstGeom>
          <a:noFill/>
        </p:spPr>
        <p:txBody>
          <a:bodyPr wrap="square" rtlCol="0">
            <a:spAutoFit/>
          </a:bodyPr>
          <a:lstStyle/>
          <a:p>
            <a:pPr algn="ctr"/>
            <a:r>
              <a:rPr kumimoji="1" lang="ja-JP" altLang="en-US" b="1" dirty="0">
                <a:solidFill>
                  <a:schemeClr val="bg1"/>
                </a:solidFill>
                <a:latin typeface="Meiryo UI" panose="020B0604030504040204" pitchFamily="50" charset="-128"/>
                <a:ea typeface="Meiryo UI" panose="020B0604030504040204" pitchFamily="50" charset="-128"/>
              </a:rPr>
              <a:t>ポイント</a:t>
            </a:r>
            <a:r>
              <a:rPr kumimoji="1" lang="ja-JP" altLang="en-US" dirty="0">
                <a:solidFill>
                  <a:schemeClr val="bg1"/>
                </a:solidFill>
                <a:latin typeface="Meiryo UI" panose="020B0604030504040204" pitchFamily="50" charset="-128"/>
                <a:ea typeface="Meiryo UI" panose="020B0604030504040204" pitchFamily="50" charset="-128"/>
              </a:rPr>
              <a:t>で病気治療、装飾品の購入が可能</a:t>
            </a:r>
          </a:p>
        </p:txBody>
      </p:sp>
      <p:sp>
        <p:nvSpPr>
          <p:cNvPr id="38" name="テキスト ボックス 37">
            <a:extLst>
              <a:ext uri="{FF2B5EF4-FFF2-40B4-BE49-F238E27FC236}">
                <a16:creationId xmlns:a16="http://schemas.microsoft.com/office/drawing/2014/main" id="{1E5A41DE-2D59-49CD-A382-1ED3ECF1301A}"/>
              </a:ext>
            </a:extLst>
          </p:cNvPr>
          <p:cNvSpPr txBox="1"/>
          <p:nvPr/>
        </p:nvSpPr>
        <p:spPr>
          <a:xfrm>
            <a:off x="8521557" y="4920379"/>
            <a:ext cx="2055688" cy="646331"/>
          </a:xfrm>
          <a:prstGeom prst="rect">
            <a:avLst/>
          </a:prstGeom>
          <a:noFill/>
        </p:spPr>
        <p:txBody>
          <a:bodyPr wrap="square" rtlCol="0">
            <a:spAutoFit/>
          </a:bodyPr>
          <a:lstStyle/>
          <a:p>
            <a:pPr algn="ctr"/>
            <a:r>
              <a:rPr kumimoji="1" lang="ja-JP" altLang="en-US" dirty="0">
                <a:solidFill>
                  <a:schemeClr val="bg1"/>
                </a:solidFill>
                <a:latin typeface="Meiryo UI" panose="020B0604030504040204" pitchFamily="50" charset="-128"/>
                <a:ea typeface="Meiryo UI" panose="020B0604030504040204" pitchFamily="50" charset="-128"/>
              </a:rPr>
              <a:t>目標達成の写真を</a:t>
            </a:r>
            <a:endParaRPr kumimoji="1" lang="en-US" altLang="ja-JP" dirty="0">
              <a:solidFill>
                <a:schemeClr val="bg1"/>
              </a:solidFill>
              <a:latin typeface="Meiryo UI" panose="020B0604030504040204" pitchFamily="50" charset="-128"/>
              <a:ea typeface="Meiryo UI" panose="020B0604030504040204" pitchFamily="50" charset="-128"/>
            </a:endParaRPr>
          </a:p>
          <a:p>
            <a:pPr algn="ctr"/>
            <a:r>
              <a:rPr kumimoji="1" lang="ja-JP" altLang="en-US" b="1" dirty="0">
                <a:solidFill>
                  <a:schemeClr val="bg1"/>
                </a:solidFill>
                <a:latin typeface="Meiryo UI" panose="020B0604030504040204" pitchFamily="50" charset="-128"/>
                <a:ea typeface="Meiryo UI" panose="020B0604030504040204" pitchFamily="50" charset="-128"/>
              </a:rPr>
              <a:t>投稿</a:t>
            </a:r>
            <a:r>
              <a:rPr kumimoji="1" lang="ja-JP" altLang="en-US" dirty="0">
                <a:solidFill>
                  <a:schemeClr val="bg1"/>
                </a:solidFill>
                <a:latin typeface="Meiryo UI" panose="020B0604030504040204" pitchFamily="50" charset="-128"/>
                <a:ea typeface="Meiryo UI" panose="020B0604030504040204" pitchFamily="50" charset="-128"/>
              </a:rPr>
              <a:t>できる</a:t>
            </a:r>
          </a:p>
        </p:txBody>
      </p:sp>
      <p:sp>
        <p:nvSpPr>
          <p:cNvPr id="39" name="テキスト ボックス 38">
            <a:extLst>
              <a:ext uri="{FF2B5EF4-FFF2-40B4-BE49-F238E27FC236}">
                <a16:creationId xmlns:a16="http://schemas.microsoft.com/office/drawing/2014/main" id="{C848C91D-E129-443B-9876-2EF5673D4BAF}"/>
              </a:ext>
            </a:extLst>
          </p:cNvPr>
          <p:cNvSpPr txBox="1"/>
          <p:nvPr/>
        </p:nvSpPr>
        <p:spPr>
          <a:xfrm>
            <a:off x="6928206" y="2455246"/>
            <a:ext cx="1739758" cy="369332"/>
          </a:xfrm>
          <a:prstGeom prst="rect">
            <a:avLst/>
          </a:prstGeom>
          <a:noFill/>
        </p:spPr>
        <p:txBody>
          <a:bodyPr wrap="square" rtlCol="0">
            <a:spAutoFit/>
          </a:bodyPr>
          <a:lstStyle/>
          <a:p>
            <a:pPr algn="ctr"/>
            <a:r>
              <a:rPr kumimoji="1" lang="ja-JP" altLang="en-US" dirty="0">
                <a:solidFill>
                  <a:schemeClr val="bg1"/>
                </a:solidFill>
                <a:latin typeface="Meiryo UI" panose="020B0604030504040204" pitchFamily="50" charset="-128"/>
                <a:ea typeface="Meiryo UI" panose="020B0604030504040204" pitchFamily="50" charset="-128"/>
              </a:rPr>
              <a:t>目標の設定</a:t>
            </a:r>
          </a:p>
        </p:txBody>
      </p:sp>
      <p:sp>
        <p:nvSpPr>
          <p:cNvPr id="40" name="タイトル 1">
            <a:extLst>
              <a:ext uri="{FF2B5EF4-FFF2-40B4-BE49-F238E27FC236}">
                <a16:creationId xmlns:a16="http://schemas.microsoft.com/office/drawing/2014/main" id="{CE2FBF18-F853-47A2-A4F7-1EAC2FE760E3}"/>
              </a:ext>
            </a:extLst>
          </p:cNvPr>
          <p:cNvSpPr>
            <a:spLocks noGrp="1"/>
          </p:cNvSpPr>
          <p:nvPr>
            <p:ph type="title"/>
          </p:nvPr>
        </p:nvSpPr>
        <p:spPr>
          <a:xfrm>
            <a:off x="1066800" y="1500288"/>
            <a:ext cx="10058400" cy="565265"/>
          </a:xfrm>
        </p:spPr>
        <p:txBody>
          <a:bodyPr rtlCol="0">
            <a:normAutofit fontScale="90000"/>
          </a:bodyPr>
          <a:lstStyle/>
          <a:p>
            <a:pPr rtl="0"/>
            <a:r>
              <a:rPr lang="ja-JP" altLang="en-US" dirty="0">
                <a:ln>
                  <a:solidFill>
                    <a:schemeClr val="accent5">
                      <a:lumMod val="75000"/>
                    </a:schemeClr>
                  </a:solidFill>
                </a:ln>
                <a:solidFill>
                  <a:schemeClr val="accent5">
                    <a:lumMod val="75000"/>
                  </a:schemeClr>
                </a:solidFill>
                <a:latin typeface="Meiryo UI" panose="020B0604030504040204" pitchFamily="50" charset="-128"/>
                <a:ea typeface="Meiryo UI" panose="020B0604030504040204" pitchFamily="50" charset="-128"/>
              </a:rPr>
              <a:t>各機能の相関</a:t>
            </a:r>
          </a:p>
        </p:txBody>
      </p:sp>
    </p:spTree>
    <p:extLst>
      <p:ext uri="{BB962C8B-B14F-4D97-AF65-F5344CB8AC3E}">
        <p14:creationId xmlns:p14="http://schemas.microsoft.com/office/powerpoint/2010/main" val="238050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3" descr="鮮やかな色が飛び散ったベクター背景">
            <a:extLst>
              <a:ext uri="{FF2B5EF4-FFF2-40B4-BE49-F238E27FC236}">
                <a16:creationId xmlns:a16="http://schemas.microsoft.com/office/drawing/2014/main" id="{CB3899FA-9B31-FAE4-4682-B181B07B1804}"/>
              </a:ext>
            </a:extLst>
          </p:cNvPr>
          <p:cNvPicPr>
            <a:picLocks noChangeAspect="1"/>
          </p:cNvPicPr>
          <p:nvPr/>
        </p:nvPicPr>
        <p:blipFill rotWithShape="1">
          <a:blip r:embed="rId2"/>
          <a:srcRect t="17279"/>
          <a:stretch/>
        </p:blipFill>
        <p:spPr>
          <a:xfrm>
            <a:off x="20" y="10"/>
            <a:ext cx="12191979" cy="6857989"/>
          </a:xfrm>
          <a:prstGeom prst="rect">
            <a:avLst/>
          </a:prstGeom>
        </p:spPr>
      </p:pic>
      <p:sp>
        <p:nvSpPr>
          <p:cNvPr id="7" name="正方形/長方形 6">
            <a:extLst>
              <a:ext uri="{FF2B5EF4-FFF2-40B4-BE49-F238E27FC236}">
                <a16:creationId xmlns:a16="http://schemas.microsoft.com/office/drawing/2014/main" id="{FB5796B3-98FD-4C98-8B8E-D70D66033897}"/>
              </a:ext>
            </a:extLst>
          </p:cNvPr>
          <p:cNvSpPr/>
          <p:nvPr/>
        </p:nvSpPr>
        <p:spPr>
          <a:xfrm>
            <a:off x="576262" y="428626"/>
            <a:ext cx="11039475" cy="59817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6" name="タイトル 1">
            <a:extLst>
              <a:ext uri="{FF2B5EF4-FFF2-40B4-BE49-F238E27FC236}">
                <a16:creationId xmlns:a16="http://schemas.microsoft.com/office/drawing/2014/main" id="{39F954C7-BAF0-41B2-B1AC-90DDE8A1BB8A}"/>
              </a:ext>
            </a:extLst>
          </p:cNvPr>
          <p:cNvSpPr>
            <a:spLocks noGrp="1"/>
          </p:cNvSpPr>
          <p:nvPr>
            <p:ph type="title"/>
          </p:nvPr>
        </p:nvSpPr>
        <p:spPr>
          <a:xfrm>
            <a:off x="1066800" y="1500288"/>
            <a:ext cx="10058400" cy="565265"/>
          </a:xfrm>
        </p:spPr>
        <p:txBody>
          <a:bodyPr rtlCol="0">
            <a:normAutofit fontScale="90000"/>
          </a:bodyPr>
          <a:lstStyle/>
          <a:p>
            <a:pPr rtl="0"/>
            <a:r>
              <a:rPr lang="ja-JP" altLang="en-US" dirty="0">
                <a:ln>
                  <a:solidFill>
                    <a:schemeClr val="accent5">
                      <a:lumMod val="75000"/>
                    </a:schemeClr>
                  </a:solidFill>
                </a:ln>
                <a:solidFill>
                  <a:schemeClr val="accent5">
                    <a:lumMod val="75000"/>
                  </a:schemeClr>
                </a:solidFill>
                <a:latin typeface="Meiryo UI" panose="020B0604030504040204" pitchFamily="50" charset="-128"/>
                <a:ea typeface="Meiryo UI" panose="020B0604030504040204" pitchFamily="50" charset="-128"/>
              </a:rPr>
              <a:t>「かけいぼっち」の想定利用者</a:t>
            </a:r>
          </a:p>
        </p:txBody>
      </p:sp>
      <p:sp>
        <p:nvSpPr>
          <p:cNvPr id="8" name="コンテンツ プレースホルダー 2">
            <a:extLst>
              <a:ext uri="{FF2B5EF4-FFF2-40B4-BE49-F238E27FC236}">
                <a16:creationId xmlns:a16="http://schemas.microsoft.com/office/drawing/2014/main" id="{3BC8ECA3-5F09-493E-A5E6-31879D36F8C9}"/>
              </a:ext>
            </a:extLst>
          </p:cNvPr>
          <p:cNvSpPr>
            <a:spLocks noGrp="1"/>
          </p:cNvSpPr>
          <p:nvPr>
            <p:ph idx="1"/>
          </p:nvPr>
        </p:nvSpPr>
        <p:spPr>
          <a:xfrm>
            <a:off x="5010152" y="2276476"/>
            <a:ext cx="5238750" cy="3081236"/>
          </a:xfrm>
        </p:spPr>
        <p:txBody>
          <a:bodyPr vert="horz" lIns="91440" tIns="45720" rIns="91440" bIns="45720" rtlCol="0" anchor="t">
            <a:normAutofit fontScale="92500" lnSpcReduction="10000"/>
          </a:bodyPr>
          <a:lstStyle/>
          <a:p>
            <a:pPr marL="285750" indent="-285750" algn="l" rtl="0">
              <a:lnSpc>
                <a:spcPct val="250000"/>
              </a:lnSpc>
              <a:buFont typeface="Arial" panose="020B0604020202020204" pitchFamily="34" charset="0"/>
              <a:buChar char="•"/>
            </a:pPr>
            <a:r>
              <a:rPr lang="ja-JP" altLang="en-US" sz="2800" dirty="0">
                <a:solidFill>
                  <a:schemeClr val="bg1"/>
                </a:solidFill>
                <a:latin typeface="Meiryo UI" panose="020B0604030504040204" pitchFamily="50" charset="-128"/>
                <a:ea typeface="Meiryo UI" panose="020B0604030504040204" pitchFamily="50" charset="-128"/>
              </a:rPr>
              <a:t>家計簿をつけることが苦手</a:t>
            </a:r>
            <a:endParaRPr lang="en-US" altLang="ja-JP" sz="2800" dirty="0">
              <a:solidFill>
                <a:schemeClr val="bg1"/>
              </a:solidFill>
              <a:latin typeface="Meiryo UI" panose="020B0604030504040204" pitchFamily="50" charset="-128"/>
              <a:ea typeface="Meiryo UI" panose="020B0604030504040204" pitchFamily="50" charset="-128"/>
            </a:endParaRPr>
          </a:p>
          <a:p>
            <a:pPr marL="285750" indent="-285750" algn="l" rtl="0">
              <a:lnSpc>
                <a:spcPct val="250000"/>
              </a:lnSpc>
              <a:buFont typeface="Arial" panose="020B0604020202020204" pitchFamily="34" charset="0"/>
              <a:buChar char="•"/>
            </a:pPr>
            <a:r>
              <a:rPr lang="en-US" altLang="ja-JP" sz="2800" dirty="0">
                <a:solidFill>
                  <a:schemeClr val="bg1"/>
                </a:solidFill>
                <a:latin typeface="Meiryo UI" panose="020B0604030504040204" pitchFamily="50" charset="-128"/>
                <a:ea typeface="Meiryo UI" panose="020B0604030504040204" pitchFamily="50" charset="-128"/>
              </a:rPr>
              <a:t>1</a:t>
            </a:r>
            <a:r>
              <a:rPr lang="ja-JP" altLang="en-US" sz="2800" dirty="0">
                <a:solidFill>
                  <a:schemeClr val="bg1"/>
                </a:solidFill>
                <a:latin typeface="Meiryo UI" panose="020B0604030504040204" pitchFamily="50" charset="-128"/>
                <a:ea typeface="Meiryo UI" panose="020B0604030504040204" pitchFamily="50" charset="-128"/>
              </a:rPr>
              <a:t>つのことを続けるのが苦手</a:t>
            </a:r>
            <a:endParaRPr lang="en-US" altLang="ja-JP" sz="2800" dirty="0">
              <a:solidFill>
                <a:schemeClr val="bg1"/>
              </a:solidFill>
              <a:latin typeface="Meiryo UI" panose="020B0604030504040204" pitchFamily="50" charset="-128"/>
              <a:ea typeface="Meiryo UI" panose="020B0604030504040204" pitchFamily="50" charset="-128"/>
            </a:endParaRPr>
          </a:p>
          <a:p>
            <a:pPr marL="285750" indent="-285750" algn="l" rtl="0">
              <a:lnSpc>
                <a:spcPct val="250000"/>
              </a:lnSpc>
              <a:buFont typeface="Arial" panose="020B0604020202020204" pitchFamily="34" charset="0"/>
              <a:buChar char="•"/>
            </a:pPr>
            <a:r>
              <a:rPr lang="ja-JP" altLang="en-US" sz="2800" dirty="0">
                <a:solidFill>
                  <a:schemeClr val="bg1"/>
                </a:solidFill>
                <a:latin typeface="Meiryo UI" panose="020B0604030504040204" pitchFamily="50" charset="-128"/>
                <a:ea typeface="Meiryo UI" panose="020B0604030504040204" pitchFamily="50" charset="-128"/>
              </a:rPr>
              <a:t>承認欲求で満たされる性格</a:t>
            </a:r>
            <a:endParaRPr lang="en-US" altLang="ja-JP" sz="2800" dirty="0">
              <a:solidFill>
                <a:schemeClr val="bg1"/>
              </a:solidFill>
              <a:latin typeface="Meiryo UI" panose="020B0604030504040204" pitchFamily="50" charset="-128"/>
              <a:ea typeface="Meiryo UI" panose="020B0604030504040204" pitchFamily="50" charset="-128"/>
            </a:endParaRPr>
          </a:p>
        </p:txBody>
      </p:sp>
      <p:pic>
        <p:nvPicPr>
          <p:cNvPr id="9" name="グラフィックス 8" descr="男性 枠線">
            <a:extLst>
              <a:ext uri="{FF2B5EF4-FFF2-40B4-BE49-F238E27FC236}">
                <a16:creationId xmlns:a16="http://schemas.microsoft.com/office/drawing/2014/main" id="{9590A8B1-6C95-4942-A3A5-BC28A2B757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4969" y="2828724"/>
            <a:ext cx="2528988" cy="2528988"/>
          </a:xfrm>
          <a:prstGeom prst="rect">
            <a:avLst/>
          </a:prstGeom>
        </p:spPr>
      </p:pic>
      <p:sp>
        <p:nvSpPr>
          <p:cNvPr id="10" name="四角形: 角を丸くする 9">
            <a:extLst>
              <a:ext uri="{FF2B5EF4-FFF2-40B4-BE49-F238E27FC236}">
                <a16:creationId xmlns:a16="http://schemas.microsoft.com/office/drawing/2014/main" id="{B907C7AA-FDFE-42C6-913B-4C6D9A5B2C3D}"/>
              </a:ext>
            </a:extLst>
          </p:cNvPr>
          <p:cNvSpPr/>
          <p:nvPr/>
        </p:nvSpPr>
        <p:spPr>
          <a:xfrm>
            <a:off x="440076" y="2090537"/>
            <a:ext cx="11311846" cy="2528988"/>
          </a:xfrm>
          <a:prstGeom prst="roundRect">
            <a:avLst/>
          </a:prstGeom>
          <a:solidFill>
            <a:schemeClr val="accent5">
              <a:lumMod val="20000"/>
              <a:lumOff val="8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0" b="1" dirty="0">
                <a:ln w="10160">
                  <a:solidFill>
                    <a:schemeClr val="tx2"/>
                  </a:solidFill>
                  <a:prstDash val="solid"/>
                </a:ln>
                <a:solidFill>
                  <a:schemeClr val="accent6">
                    <a:lumMod val="50000"/>
                  </a:schemeClr>
                </a:solidFill>
                <a:effectLst>
                  <a:outerShdw blurRad="38100" dist="22860" dir="5400000" algn="tl" rotWithShape="0">
                    <a:srgbClr val="000000">
                      <a:alpha val="30000"/>
                    </a:srgbClr>
                  </a:outerShdw>
                </a:effectLst>
                <a:latin typeface="Meiryo UI" panose="020B0604030504040204" pitchFamily="50" charset="-128"/>
                <a:ea typeface="Meiryo UI" panose="020B0604030504040204" pitchFamily="50" charset="-128"/>
              </a:rPr>
              <a:t>ものぐさな人に捧ぐ！</a:t>
            </a:r>
            <a:endParaRPr kumimoji="1" lang="en-US" altLang="ja-JP" sz="6000" b="1" dirty="0">
              <a:ln w="10160">
                <a:solidFill>
                  <a:schemeClr val="tx2"/>
                </a:solidFill>
                <a:prstDash val="solid"/>
              </a:ln>
              <a:solidFill>
                <a:schemeClr val="accent6">
                  <a:lumMod val="50000"/>
                </a:schemeClr>
              </a:solidFill>
              <a:effectLst>
                <a:outerShdw blurRad="38100" dist="22860" dir="5400000" algn="tl" rotWithShape="0">
                  <a:srgbClr val="000000">
                    <a:alpha val="30000"/>
                  </a:srgbClr>
                </a:outerShdw>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0043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3" descr="鮮やかな色が飛び散ったベクター背景">
            <a:extLst>
              <a:ext uri="{FF2B5EF4-FFF2-40B4-BE49-F238E27FC236}">
                <a16:creationId xmlns:a16="http://schemas.microsoft.com/office/drawing/2014/main" id="{CB3899FA-9B31-FAE4-4682-B181B07B1804}"/>
              </a:ext>
            </a:extLst>
          </p:cNvPr>
          <p:cNvPicPr>
            <a:picLocks noChangeAspect="1"/>
          </p:cNvPicPr>
          <p:nvPr/>
        </p:nvPicPr>
        <p:blipFill rotWithShape="1">
          <a:blip r:embed="rId2"/>
          <a:srcRect t="17279"/>
          <a:stretch/>
        </p:blipFill>
        <p:spPr>
          <a:xfrm>
            <a:off x="20" y="10"/>
            <a:ext cx="12191979" cy="6857989"/>
          </a:xfrm>
          <a:prstGeom prst="rect">
            <a:avLst/>
          </a:prstGeom>
        </p:spPr>
      </p:pic>
      <p:sp>
        <p:nvSpPr>
          <p:cNvPr id="7" name="正方形/長方形 6">
            <a:extLst>
              <a:ext uri="{FF2B5EF4-FFF2-40B4-BE49-F238E27FC236}">
                <a16:creationId xmlns:a16="http://schemas.microsoft.com/office/drawing/2014/main" id="{FB5796B3-98FD-4C98-8B8E-D70D66033897}"/>
              </a:ext>
            </a:extLst>
          </p:cNvPr>
          <p:cNvSpPr/>
          <p:nvPr/>
        </p:nvSpPr>
        <p:spPr>
          <a:xfrm>
            <a:off x="576262" y="428626"/>
            <a:ext cx="11039475" cy="59817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6" name="タイトル 1">
            <a:extLst>
              <a:ext uri="{FF2B5EF4-FFF2-40B4-BE49-F238E27FC236}">
                <a16:creationId xmlns:a16="http://schemas.microsoft.com/office/drawing/2014/main" id="{CCFC666C-9E11-43E3-8362-3CAC245FA04F}"/>
              </a:ext>
            </a:extLst>
          </p:cNvPr>
          <p:cNvSpPr>
            <a:spLocks noGrp="1"/>
          </p:cNvSpPr>
          <p:nvPr>
            <p:ph type="title"/>
          </p:nvPr>
        </p:nvSpPr>
        <p:spPr>
          <a:xfrm>
            <a:off x="1066800" y="1500288"/>
            <a:ext cx="10058400" cy="565265"/>
          </a:xfrm>
        </p:spPr>
        <p:txBody>
          <a:bodyPr rtlCol="0">
            <a:normAutofit fontScale="90000"/>
          </a:bodyPr>
          <a:lstStyle/>
          <a:p>
            <a:pPr rtl="0"/>
            <a:r>
              <a:rPr lang="ja-JP" altLang="en-US" dirty="0">
                <a:ln>
                  <a:solidFill>
                    <a:schemeClr val="accent5">
                      <a:lumMod val="75000"/>
                    </a:schemeClr>
                  </a:solidFill>
                </a:ln>
                <a:solidFill>
                  <a:schemeClr val="accent5">
                    <a:lumMod val="75000"/>
                  </a:schemeClr>
                </a:solidFill>
                <a:latin typeface="Meiryo UI" panose="020B0604030504040204" pitchFamily="50" charset="-128"/>
                <a:ea typeface="Meiryo UI" panose="020B0604030504040204" pitchFamily="50" charset="-128"/>
              </a:rPr>
              <a:t>ものぐさな人におススメできる理由</a:t>
            </a:r>
          </a:p>
        </p:txBody>
      </p:sp>
      <p:sp>
        <p:nvSpPr>
          <p:cNvPr id="8" name="コンテンツ プレースホルダー 2">
            <a:extLst>
              <a:ext uri="{FF2B5EF4-FFF2-40B4-BE49-F238E27FC236}">
                <a16:creationId xmlns:a16="http://schemas.microsoft.com/office/drawing/2014/main" id="{8A199D34-8D82-4969-9009-515976422876}"/>
              </a:ext>
            </a:extLst>
          </p:cNvPr>
          <p:cNvSpPr>
            <a:spLocks noGrp="1"/>
          </p:cNvSpPr>
          <p:nvPr>
            <p:ph idx="1"/>
          </p:nvPr>
        </p:nvSpPr>
        <p:spPr>
          <a:xfrm>
            <a:off x="1036954" y="4780490"/>
            <a:ext cx="3258724" cy="452535"/>
          </a:xfrm>
        </p:spPr>
        <p:txBody>
          <a:bodyPr vert="horz" lIns="91440" tIns="45720" rIns="91440" bIns="45720" rtlCol="0" anchor="t">
            <a:normAutofit fontScale="92500"/>
          </a:bodyPr>
          <a:lstStyle/>
          <a:p>
            <a:pPr marL="0" indent="0" algn="ctr" rtl="0">
              <a:buNone/>
            </a:pPr>
            <a:r>
              <a:rPr lang="ja-JP" altLang="en-US" sz="2400" dirty="0">
                <a:solidFill>
                  <a:schemeClr val="bg1"/>
                </a:solidFill>
                <a:latin typeface="Meiryo UI" panose="020B0604030504040204" pitchFamily="50" charset="-128"/>
                <a:ea typeface="Meiryo UI" panose="020B0604030504040204" pitchFamily="50" charset="-128"/>
              </a:rPr>
              <a:t>支出を入力するだけ！</a:t>
            </a:r>
            <a:endParaRPr lang="en-US" altLang="ja-JP" sz="2400" dirty="0">
              <a:solidFill>
                <a:schemeClr val="bg1"/>
              </a:solidFill>
              <a:latin typeface="Meiryo UI" panose="020B0604030504040204" pitchFamily="50" charset="-128"/>
              <a:ea typeface="Meiryo UI" panose="020B0604030504040204" pitchFamily="50" charset="-128"/>
            </a:endParaRPr>
          </a:p>
        </p:txBody>
      </p:sp>
      <p:sp>
        <p:nvSpPr>
          <p:cNvPr id="9" name="コンテンツ プレースホルダー 12">
            <a:extLst>
              <a:ext uri="{FF2B5EF4-FFF2-40B4-BE49-F238E27FC236}">
                <a16:creationId xmlns:a16="http://schemas.microsoft.com/office/drawing/2014/main" id="{14FD3024-D513-46BC-8318-34E061DE3EEC}"/>
              </a:ext>
            </a:extLst>
          </p:cNvPr>
          <p:cNvSpPr txBox="1">
            <a:spLocks/>
          </p:cNvSpPr>
          <p:nvPr/>
        </p:nvSpPr>
        <p:spPr>
          <a:xfrm>
            <a:off x="4466638" y="4545479"/>
            <a:ext cx="3258724" cy="1222692"/>
          </a:xfrm>
          <a:prstGeom prst="rect">
            <a:avLst/>
          </a:prstGeom>
        </p:spPr>
        <p:txBody>
          <a:bodyPr rtlCol="0">
            <a:no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0" lang="ja-JP" altLang="en-US" sz="2400" dirty="0">
                <a:solidFill>
                  <a:schemeClr val="bg1"/>
                </a:solidFill>
                <a:latin typeface="Meiryo UI" panose="020B0604030504040204" pitchFamily="50" charset="-128"/>
                <a:ea typeface="Meiryo UI" panose="020B0604030504040204" pitchFamily="50" charset="-128"/>
              </a:rPr>
              <a:t>楽しみながら</a:t>
            </a:r>
            <a:endParaRPr kumimoji="0" lang="en-US" altLang="ja-JP" sz="2400" dirty="0">
              <a:solidFill>
                <a:schemeClr val="bg1"/>
              </a:solidFill>
              <a:latin typeface="Meiryo UI" panose="020B0604030504040204" pitchFamily="50" charset="-128"/>
              <a:ea typeface="Meiryo UI" panose="020B0604030504040204" pitchFamily="50" charset="-128"/>
            </a:endParaRPr>
          </a:p>
          <a:p>
            <a:pPr marL="0" indent="0" algn="ctr">
              <a:buNone/>
            </a:pPr>
            <a:r>
              <a:rPr kumimoji="0" lang="ja-JP" altLang="en-US" sz="2400" dirty="0">
                <a:solidFill>
                  <a:schemeClr val="bg1"/>
                </a:solidFill>
                <a:latin typeface="Meiryo UI" panose="020B0604030504040204" pitchFamily="50" charset="-128"/>
                <a:ea typeface="Meiryo UI" panose="020B0604030504040204" pitchFamily="50" charset="-128"/>
              </a:rPr>
              <a:t>続けることができる！</a:t>
            </a:r>
          </a:p>
        </p:txBody>
      </p:sp>
      <p:pic>
        <p:nvPicPr>
          <p:cNvPr id="10" name="グラフィックス 9" descr="豚の貯金箱 枠線">
            <a:extLst>
              <a:ext uri="{FF2B5EF4-FFF2-40B4-BE49-F238E27FC236}">
                <a16:creationId xmlns:a16="http://schemas.microsoft.com/office/drawing/2014/main" id="{06C205D3-D36E-4334-AF19-14CDA31F29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0888" y="2860803"/>
            <a:ext cx="1210857" cy="1210857"/>
          </a:xfrm>
          <a:prstGeom prst="rect">
            <a:avLst/>
          </a:prstGeom>
        </p:spPr>
      </p:pic>
      <p:pic>
        <p:nvPicPr>
          <p:cNvPr id="11" name="グラフィックス 10" descr="ゲーム コントローラー 枠線">
            <a:extLst>
              <a:ext uri="{FF2B5EF4-FFF2-40B4-BE49-F238E27FC236}">
                <a16:creationId xmlns:a16="http://schemas.microsoft.com/office/drawing/2014/main" id="{637E45F9-4757-4B8A-829F-343F4AFE3F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3238" y="2896895"/>
            <a:ext cx="1097577" cy="1097577"/>
          </a:xfrm>
          <a:prstGeom prst="rect">
            <a:avLst/>
          </a:prstGeom>
        </p:spPr>
      </p:pic>
      <p:sp>
        <p:nvSpPr>
          <p:cNvPr id="12" name="テキスト ボックス 11">
            <a:extLst>
              <a:ext uri="{FF2B5EF4-FFF2-40B4-BE49-F238E27FC236}">
                <a16:creationId xmlns:a16="http://schemas.microsoft.com/office/drawing/2014/main" id="{0BC9312F-014B-4770-BCB9-4D5C75DCF986}"/>
              </a:ext>
            </a:extLst>
          </p:cNvPr>
          <p:cNvSpPr txBox="1"/>
          <p:nvPr/>
        </p:nvSpPr>
        <p:spPr>
          <a:xfrm>
            <a:off x="1870732" y="2370738"/>
            <a:ext cx="1484718" cy="369332"/>
          </a:xfrm>
          <a:prstGeom prst="rect">
            <a:avLst/>
          </a:prstGeom>
          <a:noFill/>
        </p:spPr>
        <p:txBody>
          <a:bodyPr wrap="square" rtlCol="0">
            <a:spAutoFit/>
          </a:bodyPr>
          <a:lstStyle/>
          <a:p>
            <a:pPr algn="ctr"/>
            <a:r>
              <a:rPr kumimoji="1" lang="ja-JP" altLang="en-US" b="1" dirty="0">
                <a:solidFill>
                  <a:schemeClr val="bg1"/>
                </a:solidFill>
                <a:latin typeface="Meiryo UI" panose="020B0604030504040204" pitchFamily="50" charset="-128"/>
                <a:ea typeface="Meiryo UI" panose="020B0604030504040204" pitchFamily="50" charset="-128"/>
              </a:rPr>
              <a:t>家計簿機能</a:t>
            </a:r>
          </a:p>
        </p:txBody>
      </p:sp>
      <p:sp>
        <p:nvSpPr>
          <p:cNvPr id="13" name="テキスト ボックス 12">
            <a:extLst>
              <a:ext uri="{FF2B5EF4-FFF2-40B4-BE49-F238E27FC236}">
                <a16:creationId xmlns:a16="http://schemas.microsoft.com/office/drawing/2014/main" id="{45B13DF1-30A5-4D0E-9F18-69FCD59518F7}"/>
              </a:ext>
            </a:extLst>
          </p:cNvPr>
          <p:cNvSpPr txBox="1"/>
          <p:nvPr/>
        </p:nvSpPr>
        <p:spPr>
          <a:xfrm>
            <a:off x="4926621" y="2350190"/>
            <a:ext cx="2290810" cy="369332"/>
          </a:xfrm>
          <a:prstGeom prst="rect">
            <a:avLst/>
          </a:prstGeom>
          <a:noFill/>
        </p:spPr>
        <p:txBody>
          <a:bodyPr wrap="square" rtlCol="0">
            <a:spAutoFit/>
          </a:bodyPr>
          <a:lstStyle/>
          <a:p>
            <a:pPr algn="ctr"/>
            <a:r>
              <a:rPr kumimoji="1" lang="ja-JP" altLang="en-US" b="1" dirty="0">
                <a:solidFill>
                  <a:schemeClr val="bg1"/>
                </a:solidFill>
                <a:latin typeface="Meiryo UI" panose="020B0604030504040204" pitchFamily="50" charset="-128"/>
                <a:ea typeface="Meiryo UI" panose="020B0604030504040204" pitchFamily="50" charset="-128"/>
              </a:rPr>
              <a:t>育成ゲーム機能</a:t>
            </a:r>
          </a:p>
        </p:txBody>
      </p:sp>
      <p:sp>
        <p:nvSpPr>
          <p:cNvPr id="15" name="コンテンツ プレースホルダー 12">
            <a:extLst>
              <a:ext uri="{FF2B5EF4-FFF2-40B4-BE49-F238E27FC236}">
                <a16:creationId xmlns:a16="http://schemas.microsoft.com/office/drawing/2014/main" id="{598D0AA2-1EE8-4659-A9E9-D3C4E916D3CF}"/>
              </a:ext>
            </a:extLst>
          </p:cNvPr>
          <p:cNvSpPr txBox="1">
            <a:spLocks/>
          </p:cNvSpPr>
          <p:nvPr/>
        </p:nvSpPr>
        <p:spPr>
          <a:xfrm>
            <a:off x="8099529" y="4630387"/>
            <a:ext cx="3258724" cy="828939"/>
          </a:xfrm>
          <a:prstGeom prst="rect">
            <a:avLst/>
          </a:prstGeom>
        </p:spPr>
        <p:txBody>
          <a:bodyPr vert="horz" lIns="91440" tIns="45720" rIns="91440" bIns="45720" rtlCol="0">
            <a:noAutofit/>
          </a:bodyPr>
          <a:lstStyle>
            <a:lvl1pPr marL="0" indent="0" algn="ctr" defTabSz="914400" rtl="0" eaLnBrk="1" latinLnBrk="0" hangingPunct="1">
              <a:lnSpc>
                <a:spcPts val="2000"/>
              </a:lnSpc>
              <a:spcBef>
                <a:spcPts val="1000"/>
              </a:spcBef>
              <a:buFont typeface="Arial" panose="020B0604020202020204" pitchFamily="34" charset="0"/>
              <a:buNone/>
              <a:defRPr kumimoji="1" sz="1400" kern="1200">
                <a:solidFill>
                  <a:schemeClr val="tx1"/>
                </a:solidFill>
                <a:latin typeface="Meiryo UI" panose="020B0604030504040204" pitchFamily="50" charset="-128"/>
                <a:ea typeface="Meiryo UI" panose="020B0604030504040204" pitchFamily="50" charset="-128"/>
                <a:cs typeface="+mn-cs"/>
              </a:defRPr>
            </a:lvl1pPr>
            <a:lvl2pPr marL="4572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pPr>
            <a:r>
              <a:rPr lang="ja-JP" altLang="en-US" sz="2400" dirty="0">
                <a:solidFill>
                  <a:schemeClr val="bg1"/>
                </a:solidFill>
              </a:rPr>
              <a:t>「いいね！」で</a:t>
            </a:r>
            <a:endParaRPr lang="en-US" altLang="ja-JP" sz="2400" dirty="0">
              <a:solidFill>
                <a:schemeClr val="bg1"/>
              </a:solidFill>
            </a:endParaRPr>
          </a:p>
          <a:p>
            <a:pPr>
              <a:lnSpc>
                <a:spcPct val="100000"/>
              </a:lnSpc>
            </a:pPr>
            <a:r>
              <a:rPr lang="ja-JP" altLang="en-US" sz="2400" dirty="0">
                <a:solidFill>
                  <a:schemeClr val="bg1"/>
                </a:solidFill>
              </a:rPr>
              <a:t>承認欲求満たせる！！</a:t>
            </a:r>
          </a:p>
        </p:txBody>
      </p:sp>
      <p:sp>
        <p:nvSpPr>
          <p:cNvPr id="16" name="テキスト ボックス 15">
            <a:extLst>
              <a:ext uri="{FF2B5EF4-FFF2-40B4-BE49-F238E27FC236}">
                <a16:creationId xmlns:a16="http://schemas.microsoft.com/office/drawing/2014/main" id="{24A847CF-B75F-410D-B3D8-8D87380D19EC}"/>
              </a:ext>
            </a:extLst>
          </p:cNvPr>
          <p:cNvSpPr txBox="1"/>
          <p:nvPr/>
        </p:nvSpPr>
        <p:spPr>
          <a:xfrm>
            <a:off x="8461648" y="2324099"/>
            <a:ext cx="2290810" cy="369332"/>
          </a:xfrm>
          <a:prstGeom prst="rect">
            <a:avLst/>
          </a:prstGeom>
          <a:noFill/>
        </p:spPr>
        <p:txBody>
          <a:bodyPr wrap="square" rtlCol="0">
            <a:spAutoFit/>
          </a:bodyPr>
          <a:lstStyle/>
          <a:p>
            <a:pPr algn="ctr"/>
            <a:r>
              <a:rPr kumimoji="1" lang="ja-JP" altLang="en-US" b="1" dirty="0">
                <a:solidFill>
                  <a:schemeClr val="bg1"/>
                </a:solidFill>
                <a:latin typeface="Meiryo UI" panose="020B0604030504040204" pitchFamily="50" charset="-128"/>
                <a:ea typeface="Meiryo UI" panose="020B0604030504040204" pitchFamily="50" charset="-128"/>
              </a:rPr>
              <a:t>共有機能</a:t>
            </a:r>
          </a:p>
        </p:txBody>
      </p:sp>
      <p:pic>
        <p:nvPicPr>
          <p:cNvPr id="17" name="グラフィックス 16" descr="男性の集団 枠線">
            <a:extLst>
              <a:ext uri="{FF2B5EF4-FFF2-40B4-BE49-F238E27FC236}">
                <a16:creationId xmlns:a16="http://schemas.microsoft.com/office/drawing/2014/main" id="{1B86DD77-D2ED-4B49-834F-83E6049B59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66507" y="2894356"/>
            <a:ext cx="1081093" cy="1081093"/>
          </a:xfrm>
          <a:prstGeom prst="rect">
            <a:avLst/>
          </a:prstGeom>
        </p:spPr>
      </p:pic>
      <p:cxnSp>
        <p:nvCxnSpPr>
          <p:cNvPr id="18" name="直線コネクタ 17">
            <a:extLst>
              <a:ext uri="{FF2B5EF4-FFF2-40B4-BE49-F238E27FC236}">
                <a16:creationId xmlns:a16="http://schemas.microsoft.com/office/drawing/2014/main" id="{E2AC81E3-4559-409B-875E-35924181075B}"/>
              </a:ext>
            </a:extLst>
          </p:cNvPr>
          <p:cNvCxnSpPr/>
          <p:nvPr/>
        </p:nvCxnSpPr>
        <p:spPr>
          <a:xfrm>
            <a:off x="4338751" y="2350190"/>
            <a:ext cx="0" cy="3007522"/>
          </a:xfrm>
          <a:prstGeom prst="line">
            <a:avLst/>
          </a:prstGeom>
          <a:ln>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19" name="直線コネクタ 18">
            <a:extLst>
              <a:ext uri="{FF2B5EF4-FFF2-40B4-BE49-F238E27FC236}">
                <a16:creationId xmlns:a16="http://schemas.microsoft.com/office/drawing/2014/main" id="{B2A50166-3686-4DB8-9198-D347EA7325F3}"/>
              </a:ext>
            </a:extLst>
          </p:cNvPr>
          <p:cNvCxnSpPr/>
          <p:nvPr/>
        </p:nvCxnSpPr>
        <p:spPr>
          <a:xfrm>
            <a:off x="7912445" y="2293277"/>
            <a:ext cx="0" cy="3007522"/>
          </a:xfrm>
          <a:prstGeom prst="line">
            <a:avLst/>
          </a:prstGeom>
          <a:ln>
            <a:solidFill>
              <a:schemeClr val="accent5"/>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680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anim calcmode="lin" valueType="num">
                                      <p:cBhvr>
                                        <p:cTn id="8" dur="2000" fill="hold"/>
                                        <p:tgtEl>
                                          <p:spTgt spid="8">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8">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2000"/>
                                        <p:tgtEl>
                                          <p:spTgt spid="9">
                                            <p:txEl>
                                              <p:pRg st="0" end="0"/>
                                            </p:txEl>
                                          </p:spTgt>
                                        </p:tgtEl>
                                      </p:cBhvr>
                                    </p:animEffect>
                                    <p:anim calcmode="lin" valueType="num">
                                      <p:cBhvr>
                                        <p:cTn id="15" dur="2000" fill="hold"/>
                                        <p:tgtEl>
                                          <p:spTgt spid="9">
                                            <p:txEl>
                                              <p:pRg st="0" end="0"/>
                                            </p:txEl>
                                          </p:spTgt>
                                        </p:tgtEl>
                                        <p:attrNameLst>
                                          <p:attrName>ppt_w</p:attrName>
                                        </p:attrNameLst>
                                      </p:cBhvr>
                                      <p:tavLst>
                                        <p:tav tm="0" fmla="#ppt_w*sin(2.5*pi*$)">
                                          <p:val>
                                            <p:fltVal val="0"/>
                                          </p:val>
                                        </p:tav>
                                        <p:tav tm="100000">
                                          <p:val>
                                            <p:fltVal val="1"/>
                                          </p:val>
                                        </p:tav>
                                      </p:tavLst>
                                    </p:anim>
                                    <p:anim calcmode="lin" valueType="num">
                                      <p:cBhvr>
                                        <p:cTn id="16" dur="2000" fill="hold"/>
                                        <p:tgtEl>
                                          <p:spTgt spid="9">
                                            <p:txEl>
                                              <p:pRg st="0" end="0"/>
                                            </p:txEl>
                                          </p:spTgt>
                                        </p:tgtEl>
                                        <p:attrNameLst>
                                          <p:attrName>ppt_h</p:attrName>
                                        </p:attrNameLst>
                                      </p:cBhvr>
                                      <p:tavLst>
                                        <p:tav tm="0">
                                          <p:val>
                                            <p:strVal val="#ppt_h"/>
                                          </p:val>
                                        </p:tav>
                                        <p:tav tm="100000">
                                          <p:val>
                                            <p:strVal val="#ppt_h"/>
                                          </p:val>
                                        </p:tav>
                                      </p:tavLst>
                                    </p:anim>
                                  </p:childTnLst>
                                </p:cTn>
                              </p:par>
                              <p:par>
                                <p:cTn id="17" presetID="45" presetClass="entr" presetSubtype="0"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2000"/>
                                        <p:tgtEl>
                                          <p:spTgt spid="9">
                                            <p:txEl>
                                              <p:pRg st="1" end="1"/>
                                            </p:txEl>
                                          </p:spTgt>
                                        </p:tgtEl>
                                      </p:cBhvr>
                                    </p:animEffect>
                                    <p:anim calcmode="lin" valueType="num">
                                      <p:cBhvr>
                                        <p:cTn id="20" dur="2000" fill="hold"/>
                                        <p:tgtEl>
                                          <p:spTgt spid="9">
                                            <p:txEl>
                                              <p:pRg st="1" end="1"/>
                                            </p:txEl>
                                          </p:spTgt>
                                        </p:tgtEl>
                                        <p:attrNameLst>
                                          <p:attrName>ppt_w</p:attrName>
                                        </p:attrNameLst>
                                      </p:cBhvr>
                                      <p:tavLst>
                                        <p:tav tm="0" fmla="#ppt_w*sin(2.5*pi*$)">
                                          <p:val>
                                            <p:fltVal val="0"/>
                                          </p:val>
                                        </p:tav>
                                        <p:tav tm="100000">
                                          <p:val>
                                            <p:fltVal val="1"/>
                                          </p:val>
                                        </p:tav>
                                      </p:tavLst>
                                    </p:anim>
                                    <p:anim calcmode="lin" valueType="num">
                                      <p:cBhvr>
                                        <p:cTn id="21" dur="2000" fill="hold"/>
                                        <p:tgtEl>
                                          <p:spTgt spid="9">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fade">
                                      <p:cBhvr>
                                        <p:cTn id="26" dur="2000"/>
                                        <p:tgtEl>
                                          <p:spTgt spid="15">
                                            <p:txEl>
                                              <p:pRg st="0" end="0"/>
                                            </p:txEl>
                                          </p:spTgt>
                                        </p:tgtEl>
                                      </p:cBhvr>
                                    </p:animEffect>
                                    <p:anim calcmode="lin" valueType="num">
                                      <p:cBhvr>
                                        <p:cTn id="27" dur="2000" fill="hold"/>
                                        <p:tgtEl>
                                          <p:spTgt spid="15">
                                            <p:txEl>
                                              <p:pRg st="0" end="0"/>
                                            </p:txEl>
                                          </p:spTgt>
                                        </p:tgtEl>
                                        <p:attrNameLst>
                                          <p:attrName>ppt_w</p:attrName>
                                        </p:attrNameLst>
                                      </p:cBhvr>
                                      <p:tavLst>
                                        <p:tav tm="0" fmla="#ppt_w*sin(2.5*pi*$)">
                                          <p:val>
                                            <p:fltVal val="0"/>
                                          </p:val>
                                        </p:tav>
                                        <p:tav tm="100000">
                                          <p:val>
                                            <p:fltVal val="1"/>
                                          </p:val>
                                        </p:tav>
                                      </p:tavLst>
                                    </p:anim>
                                    <p:anim calcmode="lin" valueType="num">
                                      <p:cBhvr>
                                        <p:cTn id="28" dur="2000" fill="hold"/>
                                        <p:tgtEl>
                                          <p:spTgt spid="15">
                                            <p:txEl>
                                              <p:pRg st="0" end="0"/>
                                            </p:txEl>
                                          </p:spTgt>
                                        </p:tgtEl>
                                        <p:attrNameLst>
                                          <p:attrName>ppt_h</p:attrName>
                                        </p:attrNameLst>
                                      </p:cBhvr>
                                      <p:tavLst>
                                        <p:tav tm="0">
                                          <p:val>
                                            <p:strVal val="#ppt_h"/>
                                          </p:val>
                                        </p:tav>
                                        <p:tav tm="100000">
                                          <p:val>
                                            <p:strVal val="#ppt_h"/>
                                          </p:val>
                                        </p:tav>
                                      </p:tavLst>
                                    </p:anim>
                                  </p:childTnLst>
                                </p:cTn>
                              </p:par>
                              <p:par>
                                <p:cTn id="29" presetID="45" presetClass="entr" presetSubtype="0" fill="hold" nodeType="withEffect">
                                  <p:stCondLst>
                                    <p:cond delay="0"/>
                                  </p:stCondLst>
                                  <p:childTnLst>
                                    <p:set>
                                      <p:cBhvr>
                                        <p:cTn id="30" dur="1" fill="hold">
                                          <p:stCondLst>
                                            <p:cond delay="0"/>
                                          </p:stCondLst>
                                        </p:cTn>
                                        <p:tgtEl>
                                          <p:spTgt spid="15">
                                            <p:txEl>
                                              <p:pRg st="1" end="1"/>
                                            </p:txEl>
                                          </p:spTgt>
                                        </p:tgtEl>
                                        <p:attrNameLst>
                                          <p:attrName>style.visibility</p:attrName>
                                        </p:attrNameLst>
                                      </p:cBhvr>
                                      <p:to>
                                        <p:strVal val="visible"/>
                                      </p:to>
                                    </p:set>
                                    <p:animEffect transition="in" filter="fade">
                                      <p:cBhvr>
                                        <p:cTn id="31" dur="2000"/>
                                        <p:tgtEl>
                                          <p:spTgt spid="15">
                                            <p:txEl>
                                              <p:pRg st="1" end="1"/>
                                            </p:txEl>
                                          </p:spTgt>
                                        </p:tgtEl>
                                      </p:cBhvr>
                                    </p:animEffect>
                                    <p:anim calcmode="lin" valueType="num">
                                      <p:cBhvr>
                                        <p:cTn id="32" dur="2000" fill="hold"/>
                                        <p:tgtEl>
                                          <p:spTgt spid="15">
                                            <p:txEl>
                                              <p:pRg st="1" end="1"/>
                                            </p:txEl>
                                          </p:spTgt>
                                        </p:tgtEl>
                                        <p:attrNameLst>
                                          <p:attrName>ppt_w</p:attrName>
                                        </p:attrNameLst>
                                      </p:cBhvr>
                                      <p:tavLst>
                                        <p:tav tm="0" fmla="#ppt_w*sin(2.5*pi*$)">
                                          <p:val>
                                            <p:fltVal val="0"/>
                                          </p:val>
                                        </p:tav>
                                        <p:tav tm="100000">
                                          <p:val>
                                            <p:fltVal val="1"/>
                                          </p:val>
                                        </p:tav>
                                      </p:tavLst>
                                    </p:anim>
                                    <p:anim calcmode="lin" valueType="num">
                                      <p:cBhvr>
                                        <p:cTn id="33" dur="2000" fill="hold"/>
                                        <p:tgtEl>
                                          <p:spTgt spid="15">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3" descr="鮮やかな色が飛び散ったベクター背景">
            <a:extLst>
              <a:ext uri="{FF2B5EF4-FFF2-40B4-BE49-F238E27FC236}">
                <a16:creationId xmlns:a16="http://schemas.microsoft.com/office/drawing/2014/main" id="{CB3899FA-9B31-FAE4-4682-B181B07B1804}"/>
              </a:ext>
            </a:extLst>
          </p:cNvPr>
          <p:cNvPicPr>
            <a:picLocks noChangeAspect="1"/>
          </p:cNvPicPr>
          <p:nvPr/>
        </p:nvPicPr>
        <p:blipFill rotWithShape="1">
          <a:blip r:embed="rId2"/>
          <a:srcRect t="17279"/>
          <a:stretch/>
        </p:blipFill>
        <p:spPr>
          <a:xfrm>
            <a:off x="20" y="10"/>
            <a:ext cx="12191979" cy="6857989"/>
          </a:xfrm>
          <a:prstGeom prst="rect">
            <a:avLst/>
          </a:prstGeom>
        </p:spPr>
      </p:pic>
      <p:sp>
        <p:nvSpPr>
          <p:cNvPr id="7" name="正方形/長方形 6">
            <a:extLst>
              <a:ext uri="{FF2B5EF4-FFF2-40B4-BE49-F238E27FC236}">
                <a16:creationId xmlns:a16="http://schemas.microsoft.com/office/drawing/2014/main" id="{FB5796B3-98FD-4C98-8B8E-D70D66033897}"/>
              </a:ext>
            </a:extLst>
          </p:cNvPr>
          <p:cNvSpPr/>
          <p:nvPr/>
        </p:nvSpPr>
        <p:spPr>
          <a:xfrm>
            <a:off x="576262" y="428626"/>
            <a:ext cx="11039475" cy="59817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6" name="タイトル 1">
            <a:extLst>
              <a:ext uri="{FF2B5EF4-FFF2-40B4-BE49-F238E27FC236}">
                <a16:creationId xmlns:a16="http://schemas.microsoft.com/office/drawing/2014/main" id="{4F20C619-33FA-47AE-82A3-0517B1C30204}"/>
              </a:ext>
            </a:extLst>
          </p:cNvPr>
          <p:cNvSpPr>
            <a:spLocks noGrp="1"/>
          </p:cNvSpPr>
          <p:nvPr>
            <p:ph type="title"/>
          </p:nvPr>
        </p:nvSpPr>
        <p:spPr>
          <a:xfrm>
            <a:off x="1066800" y="1500288"/>
            <a:ext cx="10058400" cy="565265"/>
          </a:xfrm>
        </p:spPr>
        <p:txBody>
          <a:bodyPr rtlCol="0">
            <a:normAutofit fontScale="90000"/>
          </a:bodyPr>
          <a:lstStyle/>
          <a:p>
            <a:pPr rtl="0"/>
            <a:r>
              <a:rPr lang="ja-JP" altLang="en-US" dirty="0">
                <a:ln>
                  <a:solidFill>
                    <a:schemeClr val="accent5">
                      <a:lumMod val="75000"/>
                    </a:schemeClr>
                  </a:solidFill>
                </a:ln>
                <a:solidFill>
                  <a:schemeClr val="accent5">
                    <a:lumMod val="75000"/>
                  </a:schemeClr>
                </a:solidFill>
                <a:latin typeface="Meiryo UI" panose="020B0604030504040204" pitchFamily="50" charset="-128"/>
                <a:ea typeface="Meiryo UI" panose="020B0604030504040204" pitchFamily="50" charset="-128"/>
              </a:rPr>
              <a:t>「かけいぼっち」を利用することで得られる効果</a:t>
            </a:r>
          </a:p>
        </p:txBody>
      </p:sp>
      <p:sp>
        <p:nvSpPr>
          <p:cNvPr id="8" name="テキスト ボックス 7">
            <a:extLst>
              <a:ext uri="{FF2B5EF4-FFF2-40B4-BE49-F238E27FC236}">
                <a16:creationId xmlns:a16="http://schemas.microsoft.com/office/drawing/2014/main" id="{AC1F7597-1D39-4174-AC38-3E49CBA584A6}"/>
              </a:ext>
            </a:extLst>
          </p:cNvPr>
          <p:cNvSpPr txBox="1"/>
          <p:nvPr/>
        </p:nvSpPr>
        <p:spPr>
          <a:xfrm>
            <a:off x="1685924" y="3080165"/>
            <a:ext cx="8820151" cy="2277547"/>
          </a:xfrm>
          <a:prstGeom prst="rect">
            <a:avLst/>
          </a:prstGeom>
          <a:noFill/>
        </p:spPr>
        <p:txBody>
          <a:bodyPr wrap="square" rtlCol="0">
            <a:spAutoFit/>
          </a:bodyPr>
          <a:lstStyle/>
          <a:p>
            <a:r>
              <a:rPr lang="ja-JP" altLang="en-US" sz="2800" dirty="0">
                <a:solidFill>
                  <a:schemeClr val="bg1"/>
                </a:solidFill>
                <a:latin typeface="Meiryo UI" panose="020B0604030504040204" pitchFamily="50" charset="-128"/>
                <a:ea typeface="Meiryo UI" panose="020B0604030504040204" pitchFamily="50" charset="-128"/>
              </a:rPr>
              <a:t>・目標のために</a:t>
            </a:r>
            <a:r>
              <a:rPr lang="ja-JP" altLang="en-US" sz="3200" b="1" dirty="0">
                <a:solidFill>
                  <a:schemeClr val="bg1"/>
                </a:solidFill>
                <a:latin typeface="Meiryo UI" panose="020B0604030504040204" pitchFamily="50" charset="-128"/>
                <a:ea typeface="Meiryo UI" panose="020B0604030504040204" pitchFamily="50" charset="-128"/>
              </a:rPr>
              <a:t>前向きに仕事ができるようになる</a:t>
            </a:r>
            <a:endParaRPr lang="en-US" altLang="ja-JP" sz="3200" b="1" dirty="0">
              <a:solidFill>
                <a:schemeClr val="bg1"/>
              </a:solidFill>
              <a:latin typeface="Meiryo UI" panose="020B0604030504040204" pitchFamily="50" charset="-128"/>
              <a:ea typeface="Meiryo UI" panose="020B0604030504040204" pitchFamily="50" charset="-128"/>
            </a:endParaRPr>
          </a:p>
          <a:p>
            <a:r>
              <a:rPr lang="ja-JP" altLang="en-US" sz="2800" b="1" dirty="0">
                <a:solidFill>
                  <a:schemeClr val="bg1"/>
                </a:solidFill>
                <a:latin typeface="Meiryo UI" panose="020B0604030504040204" pitchFamily="50" charset="-128"/>
                <a:ea typeface="Meiryo UI" panose="020B0604030504040204" pitchFamily="50" charset="-128"/>
              </a:rPr>
              <a:t> </a:t>
            </a:r>
            <a:endParaRPr lang="en-US" altLang="ja-JP" sz="2800" b="1" dirty="0">
              <a:solidFill>
                <a:schemeClr val="bg1"/>
              </a:solidFill>
              <a:latin typeface="Meiryo UI" panose="020B0604030504040204" pitchFamily="50" charset="-128"/>
              <a:ea typeface="Meiryo UI" panose="020B0604030504040204" pitchFamily="50" charset="-128"/>
            </a:endParaRPr>
          </a:p>
          <a:p>
            <a:r>
              <a:rPr lang="ja-JP" altLang="en-US" sz="2800" dirty="0">
                <a:solidFill>
                  <a:schemeClr val="bg1"/>
                </a:solidFill>
                <a:latin typeface="Meiryo UI" panose="020B0604030504040204" pitchFamily="50" charset="-128"/>
                <a:ea typeface="Meiryo UI" panose="020B0604030504040204" pitchFamily="50" charset="-128"/>
              </a:rPr>
              <a:t>・目標を達成して</a:t>
            </a:r>
            <a:r>
              <a:rPr lang="ja-JP" altLang="en-US" sz="3200" b="1" dirty="0">
                <a:solidFill>
                  <a:schemeClr val="bg1"/>
                </a:solidFill>
                <a:latin typeface="Meiryo UI" panose="020B0604030504040204" pitchFamily="50" charset="-128"/>
                <a:ea typeface="Meiryo UI" panose="020B0604030504040204" pitchFamily="50" charset="-128"/>
              </a:rPr>
              <a:t>同僚にドヤ顔できる</a:t>
            </a:r>
            <a:endParaRPr lang="en-US" altLang="ja-JP" sz="3200" b="1" dirty="0">
              <a:solidFill>
                <a:schemeClr val="bg1"/>
              </a:solidFill>
              <a:latin typeface="Meiryo UI" panose="020B0604030504040204" pitchFamily="50" charset="-128"/>
              <a:ea typeface="Meiryo UI" panose="020B0604030504040204" pitchFamily="50" charset="-128"/>
            </a:endParaRPr>
          </a:p>
          <a:p>
            <a:endParaRPr kumimoji="1" lang="en-US" altLang="ja-JP" sz="3200" b="1" dirty="0">
              <a:solidFill>
                <a:schemeClr val="bg1"/>
              </a:solidFill>
              <a:latin typeface="Meiryo UI" panose="020B0604030504040204" pitchFamily="50" charset="-128"/>
              <a:ea typeface="Meiryo UI" panose="020B0604030504040204" pitchFamily="50" charset="-128"/>
            </a:endParaRPr>
          </a:p>
          <a:p>
            <a:endParaRPr kumimoji="1" lang="ja-JP" altLang="en-US" dirty="0">
              <a:solidFill>
                <a:schemeClr val="bg1"/>
              </a:solidFill>
              <a:latin typeface="Meiryo UI" panose="020B0604030504040204" pitchFamily="50" charset="-128"/>
              <a:ea typeface="Meiryo UI" panose="020B0604030504040204" pitchFamily="50" charset="-128"/>
            </a:endParaRPr>
          </a:p>
        </p:txBody>
      </p:sp>
      <p:pic>
        <p:nvPicPr>
          <p:cNvPr id="9" name="グラフィックス 8" descr="星 枠線">
            <a:extLst>
              <a:ext uri="{FF2B5EF4-FFF2-40B4-BE49-F238E27FC236}">
                <a16:creationId xmlns:a16="http://schemas.microsoft.com/office/drawing/2014/main" id="{59B7C5C7-F270-4899-B434-8C054AE23B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60254" y="3431970"/>
            <a:ext cx="1464946" cy="1464946"/>
          </a:xfrm>
          <a:prstGeom prst="rect">
            <a:avLst/>
          </a:prstGeom>
        </p:spPr>
      </p:pic>
      <p:pic>
        <p:nvPicPr>
          <p:cNvPr id="10" name="グラフィックス 9" descr="ユーザー 枠線">
            <a:extLst>
              <a:ext uri="{FF2B5EF4-FFF2-40B4-BE49-F238E27FC236}">
                <a16:creationId xmlns:a16="http://schemas.microsoft.com/office/drawing/2014/main" id="{51455A4B-5651-417E-A5DE-A64F2534A8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02955" y="3845356"/>
            <a:ext cx="2103120" cy="2103120"/>
          </a:xfrm>
          <a:prstGeom prst="rect">
            <a:avLst/>
          </a:prstGeom>
        </p:spPr>
      </p:pic>
    </p:spTree>
    <p:extLst>
      <p:ext uri="{BB962C8B-B14F-4D97-AF65-F5344CB8AC3E}">
        <p14:creationId xmlns:p14="http://schemas.microsoft.com/office/powerpoint/2010/main" val="70780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1000"/>
                                        <p:tgtEl>
                                          <p:spTgt spid="8">
                                            <p:txEl>
                                              <p:pRg st="2" end="2"/>
                                            </p:txEl>
                                          </p:spTgt>
                                        </p:tgtEl>
                                      </p:cBhvr>
                                    </p:animEffect>
                                    <p:anim calcmode="lin" valueType="num">
                                      <p:cBhvr>
                                        <p:cTn id="1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nodeType="clickEffect">
                                  <p:stCondLst>
                                    <p:cond delay="0"/>
                                  </p:stCondLst>
                                  <p:childTnLst>
                                    <p:animRot by="21600000">
                                      <p:cBhvr>
                                        <p:cTn id="20" dur="2000" fill="hold"/>
                                        <p:tgtEl>
                                          <p:spTgt spid="9"/>
                                        </p:tgtEl>
                                        <p:attrNameLst>
                                          <p:attrName>r</p:attrName>
                                        </p:attrNameLst>
                                      </p:cBhvr>
                                    </p:animRot>
                                  </p:childTnLst>
                                </p:cTn>
                              </p:par>
                              <p:par>
                                <p:cTn id="21" presetID="8" presetClass="emph" presetSubtype="0" fill="hold" nodeType="withEffect">
                                  <p:stCondLst>
                                    <p:cond delay="0"/>
                                  </p:stCondLst>
                                  <p:childTnLst>
                                    <p:animRot by="21600000">
                                      <p:cBhvr>
                                        <p:cTn id="22"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3" descr="鮮やかな色が飛び散ったベクター背景">
            <a:extLst>
              <a:ext uri="{FF2B5EF4-FFF2-40B4-BE49-F238E27FC236}">
                <a16:creationId xmlns:a16="http://schemas.microsoft.com/office/drawing/2014/main" id="{CB3899FA-9B31-FAE4-4682-B181B07B1804}"/>
              </a:ext>
            </a:extLst>
          </p:cNvPr>
          <p:cNvPicPr>
            <a:picLocks noChangeAspect="1"/>
          </p:cNvPicPr>
          <p:nvPr/>
        </p:nvPicPr>
        <p:blipFill rotWithShape="1">
          <a:blip r:embed="rId2"/>
          <a:srcRect t="17279"/>
          <a:stretch/>
        </p:blipFill>
        <p:spPr>
          <a:xfrm>
            <a:off x="20" y="10"/>
            <a:ext cx="12191979" cy="6857989"/>
          </a:xfrm>
          <a:prstGeom prst="rect">
            <a:avLst/>
          </a:prstGeom>
        </p:spPr>
      </p:pic>
      <p:sp>
        <p:nvSpPr>
          <p:cNvPr id="2" name="楕円 1">
            <a:extLst>
              <a:ext uri="{FF2B5EF4-FFF2-40B4-BE49-F238E27FC236}">
                <a16:creationId xmlns:a16="http://schemas.microsoft.com/office/drawing/2014/main" id="{81D18F20-4B65-4391-9CD9-9617A1A2F465}"/>
              </a:ext>
            </a:extLst>
          </p:cNvPr>
          <p:cNvSpPr/>
          <p:nvPr/>
        </p:nvSpPr>
        <p:spPr>
          <a:xfrm>
            <a:off x="708915" y="909000"/>
            <a:ext cx="5040000" cy="504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5400" b="1" dirty="0">
                <a:ln w="22225">
                  <a:solidFill>
                    <a:schemeClr val="accent6"/>
                  </a:solidFill>
                  <a:prstDash val="solid"/>
                </a:ln>
                <a:solidFill>
                  <a:schemeClr val="accent6">
                    <a:lumMod val="40000"/>
                    <a:lumOff val="60000"/>
                  </a:schemeClr>
                </a:solidFill>
                <a:latin typeface="Meiryo UI" panose="020B0604030504040204" pitchFamily="50" charset="-128"/>
                <a:ea typeface="Meiryo UI" panose="020B0604030504040204" pitchFamily="50" charset="-128"/>
              </a:rPr>
              <a:t>機能の紹介</a:t>
            </a:r>
            <a:endParaRPr kumimoji="1" lang="ja-JP" altLang="en-US" sz="5400" dirty="0">
              <a:ln>
                <a:solidFill>
                  <a:schemeClr val="accent6"/>
                </a:solidFill>
              </a:ln>
              <a:solidFill>
                <a:schemeClr val="accent6">
                  <a:lumMod val="40000"/>
                  <a:lumOff val="60000"/>
                </a:schemeClr>
              </a:solidFill>
              <a:latin typeface="Meiryo UI" panose="020B0604030504040204" pitchFamily="50" charset="-128"/>
              <a:ea typeface="Meiryo UI" panose="020B0604030504040204" pitchFamily="50" charset="-128"/>
            </a:endParaRPr>
          </a:p>
        </p:txBody>
      </p:sp>
      <p:sp>
        <p:nvSpPr>
          <p:cNvPr id="4" name="楕円 3">
            <a:extLst>
              <a:ext uri="{FF2B5EF4-FFF2-40B4-BE49-F238E27FC236}">
                <a16:creationId xmlns:a16="http://schemas.microsoft.com/office/drawing/2014/main" id="{EC3896D7-9DB6-489C-BE5A-148C64963D83}"/>
              </a:ext>
            </a:extLst>
          </p:cNvPr>
          <p:cNvSpPr/>
          <p:nvPr/>
        </p:nvSpPr>
        <p:spPr>
          <a:xfrm>
            <a:off x="4524915" y="3955500"/>
            <a:ext cx="2448000" cy="244800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4256568"/>
      </p:ext>
    </p:extLst>
  </p:cSld>
  <p:clrMapOvr>
    <a:masterClrMapping/>
  </p:clrMapOvr>
</p:sld>
</file>

<file path=ppt/theme/theme1.xml><?xml version="1.0" encoding="utf-8"?>
<a:theme xmlns:a="http://schemas.openxmlformats.org/drawingml/2006/main" name="Vault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1386</Words>
  <Application>Microsoft Office PowerPoint</Application>
  <PresentationFormat>ワイド画面</PresentationFormat>
  <Paragraphs>228</Paragraphs>
  <Slides>36</Slides>
  <Notes>18</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36</vt:i4>
      </vt:variant>
    </vt:vector>
  </HeadingPairs>
  <TitlesOfParts>
    <vt:vector size="43" baseType="lpstr">
      <vt:lpstr>Meiryo UI</vt:lpstr>
      <vt:lpstr>NotoSansJP</vt:lpstr>
      <vt:lpstr>游ゴシック</vt:lpstr>
      <vt:lpstr>Arial</vt:lpstr>
      <vt:lpstr>Georgia Pro Light</vt:lpstr>
      <vt:lpstr>Quire Sans Pro Light</vt:lpstr>
      <vt:lpstr>VaultVTI</vt:lpstr>
      <vt:lpstr>家計簿アプリ 『かけいぼっち』</vt:lpstr>
      <vt:lpstr>PowerPoint プレゼンテーション</vt:lpstr>
      <vt:lpstr>PowerPoint プレゼンテーション</vt:lpstr>
      <vt:lpstr>「かけいぼっち」の概要</vt:lpstr>
      <vt:lpstr>各機能の相関</vt:lpstr>
      <vt:lpstr>「かけいぼっち」の想定利用者</vt:lpstr>
      <vt:lpstr>ものぐさな人におススメできる理由</vt:lpstr>
      <vt:lpstr>「かけいぼっち」を利用することで得られる効果</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2023年冬　大型アップデート予定</vt:lpstr>
      <vt:lpstr>苦労した点とその克服方法</vt:lpstr>
      <vt:lpstr>開発演習で学んだこと（チーム）</vt:lpstr>
      <vt:lpstr>開発演習で学んだこと（個人）</vt:lpstr>
      <vt:lpstr>謝辞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家計簿アプリ 『かけいぼっち』</dc:title>
  <dc:creator>飯島柊香</dc:creator>
  <cp:lastModifiedBy>飯島柊香</cp:lastModifiedBy>
  <cp:revision>7</cp:revision>
  <dcterms:created xsi:type="dcterms:W3CDTF">2023-06-29T00:04:36Z</dcterms:created>
  <dcterms:modified xsi:type="dcterms:W3CDTF">2023-06-29T02:05:46Z</dcterms:modified>
</cp:coreProperties>
</file>